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3" r:id="rId9"/>
    <p:sldId id="264" r:id="rId10"/>
    <p:sldId id="269" r:id="rId11"/>
    <p:sldId id="265" r:id="rId12"/>
    <p:sldId id="266" r:id="rId13"/>
    <p:sldId id="267" r:id="rId14"/>
    <p:sldId id="268" r:id="rId15"/>
  </p:sldIdLst>
  <p:sldSz cx="14630400" cy="8229600"/>
  <p:notesSz cx="8229600" cy="14630400"/>
  <p:embeddedFontLst>
    <p:embeddedFont>
      <p:font typeface="Cabin" panose="020B0604020202020204" charset="0"/>
      <p:regular r:id="rId18"/>
    </p:embeddedFont>
    <p:embeddedFont>
      <p:font typeface="Open Sans" panose="020B0606030504020204" pitchFamily="34" charset="0"/>
      <p:regular r:id="rId19"/>
      <p:bold r:id="rId20"/>
      <p:italic r:id="rId21"/>
      <p:boldItalic r:id="rId22"/>
    </p:embeddedFont>
    <p:embeddedFont>
      <p:font typeface="Unbound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p:scale>
          <a:sx n="83" d="100"/>
          <a:sy n="83" d="100"/>
        </p:scale>
        <p:origin x="1002"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8BCF1A93-DD9F-4183-A5EA-E43E75CAE5C2}" type="datetimeFigureOut">
              <a:rPr lang="en-US" smtClean="0"/>
              <a:t>12/2/2024</a:t>
            </a:fld>
            <a:endParaRPr lang="en-US"/>
          </a:p>
        </p:txBody>
      </p:sp>
      <p:sp>
        <p:nvSpPr>
          <p:cNvPr id="4" name="Footer Placeholder 3"/>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2FB359FE-4670-455C-983C-41302F062B76}" type="slidenum">
              <a:rPr lang="en-US" smtClean="0"/>
              <a:t>‹#›</a:t>
            </a:fld>
            <a:endParaRPr lang="en-US"/>
          </a:p>
        </p:txBody>
      </p:sp>
    </p:spTree>
    <p:extLst>
      <p:ext uri="{BB962C8B-B14F-4D97-AF65-F5344CB8AC3E}">
        <p14:creationId xmlns:p14="http://schemas.microsoft.com/office/powerpoint/2010/main" val="193619692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50626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AD6DE"/>
                </a:solidFill>
                <a:latin typeface="Cabin" pitchFamily="34" charset="0"/>
                <a:ea typeface="Cabin" pitchFamily="34" charset="-122"/>
                <a:cs typeface="Cabin" pitchFamily="34" charset="-120"/>
              </a:rPr>
              <a:t>Welcome to our presentation on an innovative approach to stroke risk prediction and prevention. This project, led by Rashmitha Eri and Oscar Odera, aims to revolutionize how we assess and mitigate stroke risk in hypertensive patients aged 50-85 years. Our work combines cutting-edge machine learning techniques with clinical expertise to develop a powerful Clinical Decision Support System (CDSS).</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kaggle.com/datasets/fedesoriano/stroke-prediction-dataset"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4116" y="773906"/>
            <a:ext cx="7588568" cy="2614613"/>
          </a:xfrm>
          <a:prstGeom prst="rect">
            <a:avLst/>
          </a:prstGeom>
          <a:noFill/>
          <a:ln/>
        </p:spPr>
        <p:txBody>
          <a:bodyPr wrap="square" lIns="0" tIns="0" rIns="0" bIns="0" rtlCol="0" anchor="t"/>
          <a:lstStyle/>
          <a:p>
            <a:pPr marL="0" indent="0">
              <a:lnSpc>
                <a:spcPts val="5100"/>
              </a:lnSpc>
              <a:buNone/>
            </a:pPr>
            <a:r>
              <a:rPr lang="en-US" sz="4100" dirty="0">
                <a:solidFill>
                  <a:srgbClr val="FFFFFF"/>
                </a:solidFill>
                <a:latin typeface="Unbounded" pitchFamily="34" charset="0"/>
                <a:ea typeface="Unbounded" pitchFamily="34" charset="-122"/>
                <a:cs typeface="Unbounded" pitchFamily="34" charset="-120"/>
              </a:rPr>
              <a:t>Stroke Risk Prediction and Prevention in Hypertensive Patients aged 50-85 Years</a:t>
            </a:r>
            <a:endParaRPr lang="en-US" sz="4100" dirty="0"/>
          </a:p>
        </p:txBody>
      </p:sp>
      <p:sp>
        <p:nvSpPr>
          <p:cNvPr id="4" name="Text 1"/>
          <p:cNvSpPr/>
          <p:nvPr/>
        </p:nvSpPr>
        <p:spPr>
          <a:xfrm>
            <a:off x="6264116" y="3721775"/>
            <a:ext cx="7588568" cy="2133838"/>
          </a:xfrm>
          <a:prstGeom prst="rect">
            <a:avLst/>
          </a:prstGeom>
          <a:noFill/>
          <a:ln/>
        </p:spPr>
        <p:txBody>
          <a:bodyPr wrap="square" lIns="0" tIns="0" rIns="0" bIns="0" rtlCol="0" anchor="t"/>
          <a:lstStyle/>
          <a:p>
            <a:pPr marL="0" indent="0">
              <a:lnSpc>
                <a:spcPts val="2750"/>
              </a:lnSpc>
              <a:buNone/>
            </a:pPr>
            <a:endParaRPr lang="en-US" sz="1700" dirty="0"/>
          </a:p>
        </p:txBody>
      </p:sp>
      <p:sp>
        <p:nvSpPr>
          <p:cNvPr id="9" name="TextBox 8"/>
          <p:cNvSpPr txBox="1"/>
          <p:nvPr/>
        </p:nvSpPr>
        <p:spPr>
          <a:xfrm>
            <a:off x="12790842" y="7777779"/>
            <a:ext cx="1764254" cy="451821"/>
          </a:xfrm>
          <a:prstGeom prst="rect">
            <a:avLst/>
          </a:prstGeom>
          <a:solidFill>
            <a:schemeClr val="tx2">
              <a:lumMod val="50000"/>
            </a:schemeClr>
          </a:solidFill>
        </p:spPr>
        <p:txBody>
          <a:bodyPr wrap="square" rtlCol="0">
            <a:spAutoFit/>
          </a:bodyPr>
          <a:lstStyle/>
          <a:p>
            <a:endParaRPr lang="en-US" dirty="0"/>
          </a:p>
        </p:txBody>
      </p:sp>
      <p:sp>
        <p:nvSpPr>
          <p:cNvPr id="10" name="TextBox 9"/>
          <p:cNvSpPr txBox="1"/>
          <p:nvPr/>
        </p:nvSpPr>
        <p:spPr>
          <a:xfrm>
            <a:off x="5856790" y="4340506"/>
            <a:ext cx="6447099" cy="1938992"/>
          </a:xfrm>
          <a:prstGeom prst="rect">
            <a:avLst/>
          </a:prstGeom>
          <a:noFill/>
        </p:spPr>
        <p:txBody>
          <a:bodyPr wrap="square" rtlCol="0">
            <a:spAutoFit/>
          </a:bodyPr>
          <a:lstStyle/>
          <a:p>
            <a:pPr algn="ctr"/>
            <a:r>
              <a:rPr lang="en-US" sz="4000" b="1" dirty="0">
                <a:solidFill>
                  <a:schemeClr val="bg1"/>
                </a:solidFill>
              </a:rPr>
              <a:t>Presented By:</a:t>
            </a:r>
          </a:p>
          <a:p>
            <a:pPr algn="ctr"/>
            <a:r>
              <a:rPr lang="en-US" sz="4000" b="1" dirty="0">
                <a:solidFill>
                  <a:schemeClr val="bg1"/>
                </a:solidFill>
              </a:rPr>
              <a:t>Rashmitha Eri</a:t>
            </a:r>
          </a:p>
          <a:p>
            <a:pPr algn="ctr"/>
            <a:r>
              <a:rPr lang="en-US" sz="4000" b="1" dirty="0">
                <a:solidFill>
                  <a:schemeClr val="bg1"/>
                </a:solidFill>
              </a:rPr>
              <a:t>Oscar Odera</a:t>
            </a:r>
          </a:p>
        </p:txBody>
      </p:sp>
      <p:sp>
        <p:nvSpPr>
          <p:cNvPr id="11" name="TextBox 10"/>
          <p:cNvSpPr txBox="1"/>
          <p:nvPr/>
        </p:nvSpPr>
        <p:spPr>
          <a:xfrm>
            <a:off x="11178932" y="7542024"/>
            <a:ext cx="4328932" cy="461665"/>
          </a:xfrm>
          <a:prstGeom prst="rect">
            <a:avLst/>
          </a:prstGeom>
          <a:noFill/>
        </p:spPr>
        <p:txBody>
          <a:bodyPr wrap="square" rtlCol="0">
            <a:spAutoFit/>
          </a:bodyPr>
          <a:lstStyle/>
          <a:p>
            <a:r>
              <a:rPr lang="en-US" sz="2400" b="1" dirty="0">
                <a:solidFill>
                  <a:schemeClr val="bg1"/>
                </a:solidFill>
              </a:rPr>
              <a:t>December 3</a:t>
            </a:r>
            <a:r>
              <a:rPr lang="en-US" sz="2400" b="1" baseline="30000" dirty="0">
                <a:solidFill>
                  <a:schemeClr val="bg1"/>
                </a:solidFill>
              </a:rPr>
              <a:t>rd</a:t>
            </a:r>
            <a:r>
              <a:rPr lang="en-US" sz="2400" b="1" dirty="0">
                <a:solidFill>
                  <a:schemeClr val="bg1"/>
                </a:solidFill>
              </a:rPr>
              <a: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C055623A-9BAE-C289-701B-A99DC8B93E3D}"/>
              </a:ext>
            </a:extLst>
          </p:cNvPr>
          <p:cNvPicPr>
            <a:picLocks noChangeAspect="1"/>
          </p:cNvPicPr>
          <p:nvPr/>
        </p:nvPicPr>
        <p:blipFill>
          <a:blip r:embed="rId2"/>
          <a:stretch>
            <a:fillRect/>
          </a:stretch>
        </p:blipFill>
        <p:spPr>
          <a:xfrm>
            <a:off x="226633" y="505516"/>
            <a:ext cx="7708728" cy="3453025"/>
          </a:xfrm>
          <a:prstGeom prst="rect">
            <a:avLst/>
          </a:prstGeom>
        </p:spPr>
      </p:pic>
      <p:pic>
        <p:nvPicPr>
          <p:cNvPr id="5" name="Picture 4" descr="A graph of a performance metric&#10;&#10;Description automatically generated with medium confidence">
            <a:extLst>
              <a:ext uri="{FF2B5EF4-FFF2-40B4-BE49-F238E27FC236}">
                <a16:creationId xmlns:a16="http://schemas.microsoft.com/office/drawing/2014/main" id="{F10E2E76-06CD-F8A8-DEAD-AA1526D116D4}"/>
              </a:ext>
            </a:extLst>
          </p:cNvPr>
          <p:cNvPicPr>
            <a:picLocks noChangeAspect="1"/>
          </p:cNvPicPr>
          <p:nvPr/>
        </p:nvPicPr>
        <p:blipFill>
          <a:blip r:embed="rId3"/>
          <a:stretch>
            <a:fillRect/>
          </a:stretch>
        </p:blipFill>
        <p:spPr>
          <a:xfrm>
            <a:off x="6806197" y="4271061"/>
            <a:ext cx="7824203" cy="3958540"/>
          </a:xfrm>
          <a:prstGeom prst="rect">
            <a:avLst/>
          </a:prstGeom>
        </p:spPr>
      </p:pic>
      <p:sp>
        <p:nvSpPr>
          <p:cNvPr id="6" name="TextBox 5">
            <a:extLst>
              <a:ext uri="{FF2B5EF4-FFF2-40B4-BE49-F238E27FC236}">
                <a16:creationId xmlns:a16="http://schemas.microsoft.com/office/drawing/2014/main" id="{9E317698-DAAD-98EA-55F6-1A92AE2991D0}"/>
              </a:ext>
            </a:extLst>
          </p:cNvPr>
          <p:cNvSpPr txBox="1"/>
          <p:nvPr/>
        </p:nvSpPr>
        <p:spPr>
          <a:xfrm>
            <a:off x="8515481" y="1718072"/>
            <a:ext cx="5271342" cy="1200329"/>
          </a:xfrm>
          <a:prstGeom prst="rect">
            <a:avLst/>
          </a:prstGeom>
          <a:noFill/>
        </p:spPr>
        <p:txBody>
          <a:bodyPr wrap="square" rtlCol="0">
            <a:spAutoFit/>
          </a:bodyPr>
          <a:lstStyle/>
          <a:p>
            <a:r>
              <a:rPr lang="en-US" sz="3600" dirty="0">
                <a:solidFill>
                  <a:schemeClr val="bg1"/>
                </a:solidFill>
                <a:latin typeface="Unbounded" panose="020B0604020202020204" charset="0"/>
                <a:cs typeface="Arial" panose="020B0604020202020204" pitchFamily="34" charset="0"/>
              </a:rPr>
              <a:t>Models Performance</a:t>
            </a:r>
          </a:p>
        </p:txBody>
      </p:sp>
    </p:spTree>
    <p:extLst>
      <p:ext uri="{BB962C8B-B14F-4D97-AF65-F5344CB8AC3E}">
        <p14:creationId xmlns:p14="http://schemas.microsoft.com/office/powerpoint/2010/main" val="389278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40794" y="503396"/>
            <a:ext cx="7862411" cy="1076801"/>
          </a:xfrm>
          <a:prstGeom prst="rect">
            <a:avLst/>
          </a:prstGeom>
          <a:noFill/>
          <a:ln/>
        </p:spPr>
        <p:txBody>
          <a:bodyPr wrap="square" lIns="0" tIns="0" rIns="0" bIns="0" rtlCol="0" anchor="t"/>
          <a:lstStyle/>
          <a:p>
            <a:pPr marL="0" indent="0">
              <a:lnSpc>
                <a:spcPts val="4200"/>
              </a:lnSpc>
              <a:buNone/>
            </a:pPr>
            <a:r>
              <a:rPr lang="en-US" sz="3350" dirty="0">
                <a:solidFill>
                  <a:srgbClr val="FFFFFF"/>
                </a:solidFill>
                <a:latin typeface="Unbounded" pitchFamily="34" charset="0"/>
                <a:ea typeface="Unbounded" pitchFamily="34" charset="-122"/>
                <a:cs typeface="Unbounded" pitchFamily="34" charset="-120"/>
              </a:rPr>
              <a:t>Key Findings and Conclusion</a:t>
            </a:r>
            <a:endParaRPr lang="en-US" sz="3350" dirty="0"/>
          </a:p>
        </p:txBody>
      </p:sp>
      <p:sp>
        <p:nvSpPr>
          <p:cNvPr id="4" name="Shape 1"/>
          <p:cNvSpPr/>
          <p:nvPr/>
        </p:nvSpPr>
        <p:spPr>
          <a:xfrm>
            <a:off x="903923" y="1854756"/>
            <a:ext cx="22860" cy="5872043"/>
          </a:xfrm>
          <a:prstGeom prst="roundRect">
            <a:avLst>
              <a:gd name="adj" fmla="val 120136"/>
            </a:avLst>
          </a:prstGeom>
          <a:solidFill>
            <a:srgbClr val="49606E"/>
          </a:solidFill>
          <a:ln/>
        </p:spPr>
        <p:txBody>
          <a:bodyPr/>
          <a:lstStyle/>
          <a:p>
            <a:endParaRPr lang="en-US"/>
          </a:p>
        </p:txBody>
      </p:sp>
      <p:sp>
        <p:nvSpPr>
          <p:cNvPr id="5" name="Shape 2"/>
          <p:cNvSpPr/>
          <p:nvPr/>
        </p:nvSpPr>
        <p:spPr>
          <a:xfrm>
            <a:off x="1098411" y="2255044"/>
            <a:ext cx="640794" cy="22860"/>
          </a:xfrm>
          <a:prstGeom prst="roundRect">
            <a:avLst>
              <a:gd name="adj" fmla="val 120136"/>
            </a:avLst>
          </a:prstGeom>
          <a:solidFill>
            <a:srgbClr val="49606E"/>
          </a:solidFill>
          <a:ln/>
        </p:spPr>
        <p:txBody>
          <a:bodyPr/>
          <a:lstStyle/>
          <a:p>
            <a:endParaRPr lang="en-US"/>
          </a:p>
        </p:txBody>
      </p:sp>
      <p:sp>
        <p:nvSpPr>
          <p:cNvPr id="6" name="Shape 3"/>
          <p:cNvSpPr/>
          <p:nvPr/>
        </p:nvSpPr>
        <p:spPr>
          <a:xfrm>
            <a:off x="709434" y="2060615"/>
            <a:ext cx="411837" cy="411837"/>
          </a:xfrm>
          <a:prstGeom prst="roundRect">
            <a:avLst>
              <a:gd name="adj" fmla="val 6668"/>
            </a:avLst>
          </a:prstGeom>
          <a:solidFill>
            <a:srgbClr val="304755"/>
          </a:solidFill>
          <a:ln/>
        </p:spPr>
        <p:txBody>
          <a:bodyPr/>
          <a:lstStyle/>
          <a:p>
            <a:endParaRPr lang="en-US"/>
          </a:p>
        </p:txBody>
      </p:sp>
      <p:sp>
        <p:nvSpPr>
          <p:cNvPr id="7" name="Text 4"/>
          <p:cNvSpPr/>
          <p:nvPr/>
        </p:nvSpPr>
        <p:spPr>
          <a:xfrm>
            <a:off x="854452" y="2137291"/>
            <a:ext cx="121801" cy="258485"/>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1</a:t>
            </a:r>
            <a:endParaRPr lang="en-US" sz="2000" dirty="0"/>
          </a:p>
        </p:txBody>
      </p:sp>
      <p:sp>
        <p:nvSpPr>
          <p:cNvPr id="8" name="Text 5"/>
          <p:cNvSpPr/>
          <p:nvPr/>
        </p:nvSpPr>
        <p:spPr>
          <a:xfrm>
            <a:off x="1922264" y="2037755"/>
            <a:ext cx="2550081"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High-Risk Indicators</a:t>
            </a:r>
            <a:endParaRPr lang="en-US" sz="1650" dirty="0"/>
          </a:p>
        </p:txBody>
      </p:sp>
      <p:sp>
        <p:nvSpPr>
          <p:cNvPr id="9" name="Text 6"/>
          <p:cNvSpPr/>
          <p:nvPr/>
        </p:nvSpPr>
        <p:spPr>
          <a:xfrm>
            <a:off x="1922264" y="2416731"/>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Age, hypertension, and high glucose levels strongly correlate with stroke risk, emphasizing the need for continuous monitoring.</a:t>
            </a:r>
            <a:endParaRPr lang="en-US" sz="1400" dirty="0"/>
          </a:p>
        </p:txBody>
      </p:sp>
      <p:sp>
        <p:nvSpPr>
          <p:cNvPr id="10" name="Shape 7"/>
          <p:cNvSpPr/>
          <p:nvPr/>
        </p:nvSpPr>
        <p:spPr>
          <a:xfrm>
            <a:off x="1098411" y="3768804"/>
            <a:ext cx="640794" cy="22860"/>
          </a:xfrm>
          <a:prstGeom prst="roundRect">
            <a:avLst>
              <a:gd name="adj" fmla="val 120136"/>
            </a:avLst>
          </a:prstGeom>
          <a:solidFill>
            <a:srgbClr val="49606E"/>
          </a:solidFill>
          <a:ln/>
        </p:spPr>
        <p:txBody>
          <a:bodyPr/>
          <a:lstStyle/>
          <a:p>
            <a:endParaRPr lang="en-US"/>
          </a:p>
        </p:txBody>
      </p:sp>
      <p:sp>
        <p:nvSpPr>
          <p:cNvPr id="11" name="Shape 8"/>
          <p:cNvSpPr/>
          <p:nvPr/>
        </p:nvSpPr>
        <p:spPr>
          <a:xfrm>
            <a:off x="709434" y="3574375"/>
            <a:ext cx="411837" cy="411837"/>
          </a:xfrm>
          <a:prstGeom prst="roundRect">
            <a:avLst>
              <a:gd name="adj" fmla="val 6668"/>
            </a:avLst>
          </a:prstGeom>
          <a:solidFill>
            <a:srgbClr val="304755"/>
          </a:solidFill>
          <a:ln/>
        </p:spPr>
        <p:txBody>
          <a:bodyPr/>
          <a:lstStyle/>
          <a:p>
            <a:endParaRPr lang="en-US"/>
          </a:p>
        </p:txBody>
      </p:sp>
      <p:sp>
        <p:nvSpPr>
          <p:cNvPr id="12" name="Text 9"/>
          <p:cNvSpPr/>
          <p:nvPr/>
        </p:nvSpPr>
        <p:spPr>
          <a:xfrm>
            <a:off x="813375" y="3651052"/>
            <a:ext cx="203954" cy="258485"/>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2</a:t>
            </a:r>
            <a:endParaRPr lang="en-US" sz="2000" dirty="0"/>
          </a:p>
        </p:txBody>
      </p:sp>
      <p:sp>
        <p:nvSpPr>
          <p:cNvPr id="13" name="Text 10"/>
          <p:cNvSpPr/>
          <p:nvPr/>
        </p:nvSpPr>
        <p:spPr>
          <a:xfrm>
            <a:off x="1922264" y="3551515"/>
            <a:ext cx="2549604"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Model Performance</a:t>
            </a:r>
            <a:endParaRPr lang="en-US" sz="1650" dirty="0"/>
          </a:p>
        </p:txBody>
      </p:sp>
      <p:sp>
        <p:nvSpPr>
          <p:cNvPr id="14" name="Text 11"/>
          <p:cNvSpPr/>
          <p:nvPr/>
        </p:nvSpPr>
        <p:spPr>
          <a:xfrm>
            <a:off x="1922264" y="3930491"/>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Random Forest and XGBoost models demonstrated reliable prediction capabilities, with Random Forest outperforming in balancing accuracy and interpretability.</a:t>
            </a:r>
            <a:endParaRPr lang="en-US" sz="1400" dirty="0"/>
          </a:p>
        </p:txBody>
      </p:sp>
      <p:sp>
        <p:nvSpPr>
          <p:cNvPr id="15" name="Shape 12"/>
          <p:cNvSpPr/>
          <p:nvPr/>
        </p:nvSpPr>
        <p:spPr>
          <a:xfrm>
            <a:off x="1098411" y="5282565"/>
            <a:ext cx="640794" cy="22860"/>
          </a:xfrm>
          <a:prstGeom prst="roundRect">
            <a:avLst>
              <a:gd name="adj" fmla="val 120136"/>
            </a:avLst>
          </a:prstGeom>
          <a:solidFill>
            <a:srgbClr val="49606E"/>
          </a:solidFill>
          <a:ln/>
        </p:spPr>
        <p:txBody>
          <a:bodyPr/>
          <a:lstStyle/>
          <a:p>
            <a:endParaRPr lang="en-US"/>
          </a:p>
        </p:txBody>
      </p:sp>
      <p:sp>
        <p:nvSpPr>
          <p:cNvPr id="16" name="Shape 13"/>
          <p:cNvSpPr/>
          <p:nvPr/>
        </p:nvSpPr>
        <p:spPr>
          <a:xfrm>
            <a:off x="709434" y="5088136"/>
            <a:ext cx="411837" cy="411837"/>
          </a:xfrm>
          <a:prstGeom prst="roundRect">
            <a:avLst>
              <a:gd name="adj" fmla="val 6668"/>
            </a:avLst>
          </a:prstGeom>
          <a:solidFill>
            <a:srgbClr val="304755"/>
          </a:solidFill>
          <a:ln/>
        </p:spPr>
        <p:txBody>
          <a:bodyPr/>
          <a:lstStyle/>
          <a:p>
            <a:endParaRPr lang="en-US"/>
          </a:p>
        </p:txBody>
      </p:sp>
      <p:sp>
        <p:nvSpPr>
          <p:cNvPr id="17" name="Text 14"/>
          <p:cNvSpPr/>
          <p:nvPr/>
        </p:nvSpPr>
        <p:spPr>
          <a:xfrm>
            <a:off x="811470" y="5164812"/>
            <a:ext cx="207764" cy="258485"/>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3</a:t>
            </a:r>
            <a:endParaRPr lang="en-US" sz="2000" dirty="0"/>
          </a:p>
        </p:txBody>
      </p:sp>
      <p:sp>
        <p:nvSpPr>
          <p:cNvPr id="18" name="Text 15"/>
          <p:cNvSpPr/>
          <p:nvPr/>
        </p:nvSpPr>
        <p:spPr>
          <a:xfrm>
            <a:off x="1922264" y="5065276"/>
            <a:ext cx="2921437"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Potential Interventions</a:t>
            </a:r>
            <a:endParaRPr lang="en-US" sz="1650" dirty="0"/>
          </a:p>
        </p:txBody>
      </p:sp>
      <p:sp>
        <p:nvSpPr>
          <p:cNvPr id="19" name="Text 16"/>
          <p:cNvSpPr/>
          <p:nvPr/>
        </p:nvSpPr>
        <p:spPr>
          <a:xfrm>
            <a:off x="1922264" y="5444252"/>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Our recommendations include lifestyle adjustments, regular screenings, and targeted medications for hypertension management.</a:t>
            </a:r>
            <a:endParaRPr lang="en-US" sz="1400" dirty="0"/>
          </a:p>
        </p:txBody>
      </p:sp>
      <p:sp>
        <p:nvSpPr>
          <p:cNvPr id="20" name="Shape 17"/>
          <p:cNvSpPr/>
          <p:nvPr/>
        </p:nvSpPr>
        <p:spPr>
          <a:xfrm>
            <a:off x="1098411" y="6796326"/>
            <a:ext cx="640794" cy="22860"/>
          </a:xfrm>
          <a:prstGeom prst="roundRect">
            <a:avLst>
              <a:gd name="adj" fmla="val 120136"/>
            </a:avLst>
          </a:prstGeom>
          <a:solidFill>
            <a:srgbClr val="49606E"/>
          </a:solidFill>
          <a:ln/>
        </p:spPr>
        <p:txBody>
          <a:bodyPr/>
          <a:lstStyle/>
          <a:p>
            <a:endParaRPr lang="en-US"/>
          </a:p>
        </p:txBody>
      </p:sp>
      <p:sp>
        <p:nvSpPr>
          <p:cNvPr id="21" name="Shape 18"/>
          <p:cNvSpPr/>
          <p:nvPr/>
        </p:nvSpPr>
        <p:spPr>
          <a:xfrm>
            <a:off x="709434" y="6601897"/>
            <a:ext cx="411837" cy="411837"/>
          </a:xfrm>
          <a:prstGeom prst="roundRect">
            <a:avLst>
              <a:gd name="adj" fmla="val 6668"/>
            </a:avLst>
          </a:prstGeom>
          <a:solidFill>
            <a:srgbClr val="304755"/>
          </a:solidFill>
          <a:ln/>
        </p:spPr>
        <p:txBody>
          <a:bodyPr/>
          <a:lstStyle/>
          <a:p>
            <a:endParaRPr lang="en-US"/>
          </a:p>
        </p:txBody>
      </p:sp>
      <p:sp>
        <p:nvSpPr>
          <p:cNvPr id="22" name="Text 19"/>
          <p:cNvSpPr/>
          <p:nvPr/>
        </p:nvSpPr>
        <p:spPr>
          <a:xfrm>
            <a:off x="811590" y="6678573"/>
            <a:ext cx="207526" cy="258485"/>
          </a:xfrm>
          <a:prstGeom prst="rect">
            <a:avLst/>
          </a:prstGeom>
          <a:noFill/>
          <a:ln/>
        </p:spPr>
        <p:txBody>
          <a:bodyPr wrap="none" lIns="0" tIns="0" rIns="0" bIns="0" rtlCol="0" anchor="t"/>
          <a:lstStyle/>
          <a:p>
            <a:pPr marL="0" indent="0" algn="ctr">
              <a:lnSpc>
                <a:spcPts val="2000"/>
              </a:lnSpc>
              <a:buNone/>
            </a:pPr>
            <a:r>
              <a:rPr lang="en-US" sz="2000" dirty="0">
                <a:solidFill>
                  <a:srgbClr val="CAD6DE"/>
                </a:solidFill>
                <a:latin typeface="Unbounded" pitchFamily="34" charset="0"/>
                <a:ea typeface="Unbounded" pitchFamily="34" charset="-122"/>
                <a:cs typeface="Unbounded" pitchFamily="34" charset="-120"/>
              </a:rPr>
              <a:t>4</a:t>
            </a:r>
            <a:endParaRPr lang="en-US" sz="2000" dirty="0"/>
          </a:p>
        </p:txBody>
      </p:sp>
      <p:sp>
        <p:nvSpPr>
          <p:cNvPr id="23" name="Text 20"/>
          <p:cNvSpPr/>
          <p:nvPr/>
        </p:nvSpPr>
        <p:spPr>
          <a:xfrm>
            <a:off x="1922264" y="6579037"/>
            <a:ext cx="2153960" cy="269200"/>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rPr>
              <a:t>Future Work</a:t>
            </a:r>
            <a:endParaRPr lang="en-US" sz="1650" dirty="0"/>
          </a:p>
        </p:txBody>
      </p:sp>
      <p:sp>
        <p:nvSpPr>
          <p:cNvPr id="24" name="Text 21"/>
          <p:cNvSpPr/>
          <p:nvPr/>
        </p:nvSpPr>
        <p:spPr>
          <a:xfrm>
            <a:off x="1922264" y="6958013"/>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Further validation in clinical settings and integration with existing healthcare systems to maximize impact and improve patient outcomes.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38200" y="1404566"/>
            <a:ext cx="10515600" cy="4834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2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chemeClr val="bg1"/>
                </a:solidFill>
                <a:effectLst/>
                <a:uLnTx/>
                <a:uFillTx/>
                <a:latin typeface="Calibri" panose="020F0502020204030204"/>
              </a:rPr>
              <a:t>Incorporating Additional Data Sources:</a:t>
            </a:r>
          </a:p>
          <a:p>
            <a:pPr marL="685800" marR="0" lvl="1" indent="-228600" algn="l" defTabSz="914400" rtl="0" eaLnBrk="1" fontAlgn="base" latinLnBrk="0" hangingPunct="1">
              <a:lnSpc>
                <a:spcPct val="90000"/>
              </a:lnSpc>
              <a:spcBef>
                <a:spcPts val="12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Socioeconomic and Lifestyle Data: Including data such as income, education, diet, and physical activity can enhance model predictions by providing context beyond just clinical measures.</a:t>
            </a:r>
          </a:p>
          <a:p>
            <a:pPr marL="685800" marR="0" lvl="1" indent="-228600" algn="l" defTabSz="914400" rtl="0" eaLnBrk="1" fontAlgn="base" latinLnBrk="0" hangingPunct="1">
              <a:lnSpc>
                <a:spcPct val="90000"/>
              </a:lnSpc>
              <a:spcBef>
                <a:spcPts val="12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Medical History: Integrating more detailed patient histories, such as comorbidities (diabetes, previous strokes), could improve prediction accuracy.</a:t>
            </a:r>
          </a:p>
          <a:p>
            <a:pPr marL="685800" marR="0" lvl="1" indent="-228600" algn="l" defTabSz="914400" rtl="0" eaLnBrk="1" fontAlgn="base" latinLnBrk="0" hangingPunct="1">
              <a:lnSpc>
                <a:spcPct val="90000"/>
              </a:lnSpc>
              <a:spcBef>
                <a:spcPts val="12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Calibri" panose="020F0502020204030204"/>
              </a:rPr>
              <a:t>Feasibility:</a:t>
            </a:r>
          </a:p>
          <a:p>
            <a:pPr marL="1143000" marR="0" lvl="2" indent="-228600" algn="l" defTabSz="914400" rtl="0" eaLnBrk="1" fontAlgn="base" latinLnBrk="0" hangingPunct="1">
              <a:lnSpc>
                <a:spcPct val="90000"/>
              </a:lnSpc>
              <a:spcBef>
                <a:spcPts val="12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Feasible if the relevant data can be sourced and integrated into the existing system. This might require access to patient records or third-party health data providers.</a:t>
            </a:r>
          </a:p>
        </p:txBody>
      </p:sp>
      <p:sp>
        <p:nvSpPr>
          <p:cNvPr id="3" name="Title 1"/>
          <p:cNvSpPr txBox="1">
            <a:spLocks/>
          </p:cNvSpPr>
          <p:nvPr/>
        </p:nvSpPr>
        <p:spPr>
          <a:xfrm>
            <a:off x="838200" y="365126"/>
            <a:ext cx="10515600" cy="8027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Unbounded" panose="020B0604020202020204" charset="0"/>
              </a:rPr>
              <a:t>Recommendations</a:t>
            </a:r>
            <a:br>
              <a:rPr kumimoji="0" lang="en-US" b="1" i="0" u="none" strike="noStrike" kern="1200" cap="none" spc="0" normalizeH="0" baseline="0" noProof="0" dirty="0">
                <a:ln>
                  <a:noFill/>
                </a:ln>
                <a:solidFill>
                  <a:schemeClr val="bg1"/>
                </a:solidFill>
                <a:effectLst/>
                <a:uLnTx/>
                <a:uFillTx/>
                <a:latin typeface="Calibri Light" panose="020F0302020204030204"/>
              </a:rPr>
            </a:br>
            <a:endParaRPr kumimoji="0" lang="en-US" b="0" i="0" u="none" strike="noStrike" kern="1200" cap="none" spc="0" normalizeH="0" baseline="0" noProof="0" dirty="0">
              <a:ln>
                <a:noFill/>
              </a:ln>
              <a:solidFill>
                <a:schemeClr val="bg1"/>
              </a:solidFill>
              <a:effectLst/>
              <a:uLnTx/>
              <a:uFillTx/>
              <a:latin typeface="Calibri Light" panose="020F0302020204030204"/>
            </a:endParaRPr>
          </a:p>
        </p:txBody>
      </p:sp>
      <p:pic>
        <p:nvPicPr>
          <p:cNvPr id="5" name="Picture 4"/>
          <p:cNvPicPr>
            <a:picLocks noChangeAspect="1"/>
          </p:cNvPicPr>
          <p:nvPr/>
        </p:nvPicPr>
        <p:blipFill>
          <a:blip r:embed="rId2"/>
          <a:stretch>
            <a:fillRect/>
          </a:stretch>
        </p:blipFill>
        <p:spPr>
          <a:xfrm>
            <a:off x="8885816" y="5346551"/>
            <a:ext cx="5744584" cy="2883049"/>
          </a:xfrm>
          <a:prstGeom prst="rect">
            <a:avLst/>
          </a:prstGeom>
        </p:spPr>
      </p:pic>
    </p:spTree>
    <p:extLst>
      <p:ext uri="{BB962C8B-B14F-4D97-AF65-F5344CB8AC3E}">
        <p14:creationId xmlns:p14="http://schemas.microsoft.com/office/powerpoint/2010/main" val="362688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4;p10"/>
          <p:cNvSpPr txBox="1">
            <a:spLocks/>
          </p:cNvSpPr>
          <p:nvPr/>
        </p:nvSpPr>
        <p:spPr>
          <a:xfrm>
            <a:off x="989703" y="1344989"/>
            <a:ext cx="10313043" cy="5765816"/>
          </a:xfrm>
          <a:prstGeom prst="rect">
            <a:avLst/>
          </a:prstGeom>
          <a:noFill/>
          <a:ln>
            <a:noFill/>
          </a:ln>
        </p:spPr>
        <p:txBody>
          <a:bodyPr spcFirstLastPara="1" vert="horz" wrap="square" lIns="91425" tIns="45700" rIns="91425" bIns="45700" rtlCol="0" anchor="t" anchorCtr="0">
            <a:noAutofit/>
          </a:bodyPr>
          <a:lstStyle>
            <a:lvl1pPr marL="228600" lvl="0" indent="-228600" algn="l" defTabSz="914400" rtl="0" eaLnBrk="1" latinLnBrk="0" hangingPunct="1">
              <a:lnSpc>
                <a:spcPct val="90000"/>
              </a:lnSpc>
              <a:spcBef>
                <a:spcPts val="100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500"/>
              </a:spcBef>
              <a:spcAft>
                <a:spcPts val="0"/>
              </a:spcAft>
              <a:buSzPts val="1800"/>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0"/>
              </a:spcBef>
              <a:spcAft>
                <a:spcPts val="0"/>
              </a:spcAft>
              <a:buClrTx/>
              <a:buSzPct val="100000"/>
              <a:buFont typeface="Calibri"/>
              <a:buAutoNum type="arabicPeriod"/>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Accurately predicting stroke risk in hypertensive patients using applied machine learning on healthcare big data: Retrospective study. (2021, November 10). JMIR Medical Informatics. https://medinform.jmir.org/2021/11/e30277/ </a:t>
            </a:r>
          </a:p>
          <a:p>
            <a:pPr marL="514350" marR="0" lvl="0" indent="-514350" algn="l" defTabSz="914400" rtl="0" eaLnBrk="1" fontAlgn="auto" latinLnBrk="0" hangingPunct="1">
              <a:lnSpc>
                <a:spcPct val="90000"/>
              </a:lnSpc>
              <a:spcBef>
                <a:spcPts val="1000"/>
              </a:spcBef>
              <a:spcAft>
                <a:spcPts val="0"/>
              </a:spcAft>
              <a:buClrTx/>
              <a:buSzPct val="100000"/>
              <a:buFont typeface="Calibri"/>
              <a:buAutoNum type="arabicPeriod"/>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Prevention of stroke: Insights New evidence. (2009, December 1). OUP </a:t>
            </a:r>
            <a:r>
              <a:rPr kumimoji="0" lang="en-US" sz="2400" b="0" i="0" u="none" strike="noStrike" kern="1200" cap="none" spc="0" normalizeH="0" baseline="0" noProof="0" dirty="0" err="1">
                <a:ln>
                  <a:noFill/>
                </a:ln>
                <a:solidFill>
                  <a:schemeClr val="bg1"/>
                </a:solidFill>
                <a:effectLst/>
                <a:uLnTx/>
                <a:uFillTx/>
                <a:latin typeface="Calibri" panose="020F0502020204030204"/>
              </a:rPr>
              <a:t>Academic.https</a:t>
            </a:r>
            <a:r>
              <a:rPr kumimoji="0" lang="en-US" sz="2400" b="0" i="0" u="none" strike="noStrike" kern="1200" cap="none" spc="0" normalizeH="0" baseline="0" noProof="0" dirty="0">
                <a:ln>
                  <a:noFill/>
                </a:ln>
                <a:solidFill>
                  <a:schemeClr val="bg1"/>
                </a:solidFill>
                <a:effectLst/>
                <a:uLnTx/>
                <a:uFillTx/>
                <a:latin typeface="Calibri" panose="020F0502020204030204"/>
              </a:rPr>
              <a:t>://academic.oup.com/</a:t>
            </a:r>
            <a:r>
              <a:rPr kumimoji="0" lang="en-US" sz="2400" b="0" i="0" u="none" strike="noStrike" kern="1200" cap="none" spc="0" normalizeH="0" baseline="0" noProof="0" dirty="0" err="1">
                <a:ln>
                  <a:noFill/>
                </a:ln>
                <a:solidFill>
                  <a:schemeClr val="bg1"/>
                </a:solidFill>
                <a:effectLst/>
                <a:uLnTx/>
                <a:uFillTx/>
                <a:latin typeface="Calibri" panose="020F0502020204030204"/>
              </a:rPr>
              <a:t>eurheartjsupp</a:t>
            </a:r>
            <a:r>
              <a:rPr kumimoji="0" lang="en-US" sz="2400" b="0" i="0" u="none" strike="noStrike" kern="1200" cap="none" spc="0" normalizeH="0" baseline="0" noProof="0" dirty="0">
                <a:ln>
                  <a:noFill/>
                </a:ln>
                <a:solidFill>
                  <a:schemeClr val="bg1"/>
                </a:solidFill>
                <a:effectLst/>
                <a:uLnTx/>
                <a:uFillTx/>
                <a:latin typeface="Calibri" panose="020F0502020204030204"/>
              </a:rPr>
              <a:t>/article/11/</a:t>
            </a:r>
            <a:r>
              <a:rPr kumimoji="0" lang="en-US" sz="2400" b="0" i="0" u="none" strike="noStrike" kern="1200" cap="none" spc="0" normalizeH="0" baseline="0" noProof="0" dirty="0" err="1">
                <a:ln>
                  <a:noFill/>
                </a:ln>
                <a:solidFill>
                  <a:schemeClr val="bg1"/>
                </a:solidFill>
                <a:effectLst/>
                <a:uLnTx/>
                <a:uFillTx/>
                <a:latin typeface="Calibri" panose="020F0502020204030204"/>
              </a:rPr>
              <a:t>suppl_F</a:t>
            </a:r>
            <a:r>
              <a:rPr kumimoji="0" lang="en-US" sz="2400" b="0" i="0" u="none" strike="noStrike" kern="1200" cap="none" spc="0" normalizeH="0" baseline="0" noProof="0" dirty="0">
                <a:ln>
                  <a:noFill/>
                </a:ln>
                <a:solidFill>
                  <a:schemeClr val="bg1"/>
                </a:solidFill>
                <a:effectLst/>
                <a:uLnTx/>
                <a:uFillTx/>
                <a:latin typeface="Calibri" panose="020F0502020204030204"/>
              </a:rPr>
              <a:t>/F33/480006 </a:t>
            </a:r>
          </a:p>
          <a:p>
            <a:pPr marL="514350" marR="0" lvl="0" indent="-514350" algn="l" defTabSz="914400" rtl="0" eaLnBrk="1" fontAlgn="auto" latinLnBrk="0" hangingPunct="1">
              <a:lnSpc>
                <a:spcPct val="90000"/>
              </a:lnSpc>
              <a:spcBef>
                <a:spcPts val="1000"/>
              </a:spcBef>
              <a:spcAft>
                <a:spcPts val="0"/>
              </a:spcAft>
              <a:buClrTx/>
              <a:buSzPct val="100000"/>
              <a:buFont typeface="Calibri"/>
              <a:buAutoNum type="arabicPeriod"/>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AI Driven Stroke risk prediction from medical survey data: Explainable AI in risk analysis (XAI). (2023, November 20). </a:t>
            </a:r>
            <a:r>
              <a:rPr kumimoji="0" lang="en-US" sz="2400" b="0" i="0" u="none" strike="noStrike" kern="1200" cap="none" spc="0" normalizeH="0" baseline="0" noProof="0" dirty="0" err="1">
                <a:ln>
                  <a:noFill/>
                </a:ln>
                <a:solidFill>
                  <a:schemeClr val="bg1"/>
                </a:solidFill>
                <a:effectLst/>
                <a:uLnTx/>
                <a:uFillTx/>
                <a:latin typeface="Calibri" panose="020F0502020204030204"/>
              </a:rPr>
              <a:t>medRxiv</a:t>
            </a:r>
            <a:r>
              <a:rPr kumimoji="0" lang="en-US" sz="2400" b="0" i="0" u="none" strike="noStrike" kern="1200" cap="none" spc="0" normalizeH="0" baseline="0" noProof="0" dirty="0">
                <a:ln>
                  <a:noFill/>
                </a:ln>
                <a:solidFill>
                  <a:schemeClr val="bg1"/>
                </a:solidFill>
                <a:effectLst/>
                <a:uLnTx/>
                <a:uFillTx/>
                <a:latin typeface="Calibri" panose="020F0502020204030204"/>
              </a:rPr>
              <a:t>. https://www.medrxiv.org/content/10.1101/2023.11.17.23298646v2. </a:t>
            </a:r>
          </a:p>
          <a:p>
            <a:pPr marL="514350" marR="0" lvl="0" indent="-514350" algn="l" defTabSz="914400" rtl="0" eaLnBrk="1" fontAlgn="auto" latinLnBrk="0" hangingPunct="1">
              <a:lnSpc>
                <a:spcPct val="90000"/>
              </a:lnSpc>
              <a:spcBef>
                <a:spcPts val="1000"/>
              </a:spcBef>
              <a:spcAft>
                <a:spcPts val="0"/>
              </a:spcAft>
              <a:buClrTx/>
              <a:buSzPct val="100000"/>
              <a:buFont typeface="Calibri"/>
              <a:buAutoNum type="arabicPeriod"/>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Interpretable machine learning for Mortality Prediction in hypertensive stroke patients in the ICU: A multi-center retrospective cohort study with internal and external cross-validation. (</a:t>
            </a:r>
            <a:r>
              <a:rPr kumimoji="0" lang="en-US" sz="2400" b="0" i="0" u="none" strike="noStrike" kern="1200" cap="none" spc="0" normalizeH="0" baseline="0" noProof="0" dirty="0" err="1">
                <a:ln>
                  <a:noFill/>
                </a:ln>
                <a:solidFill>
                  <a:schemeClr val="bg1"/>
                </a:solidFill>
                <a:effectLst/>
                <a:uLnTx/>
                <a:uFillTx/>
                <a:latin typeface="Calibri" panose="020F0502020204030204"/>
              </a:rPr>
              <a:t>n.d.</a:t>
            </a:r>
            <a:r>
              <a:rPr kumimoji="0" lang="en-US" sz="2400" b="0" i="0" u="none" strike="noStrike" kern="1200" cap="none" spc="0" normalizeH="0" baseline="0" noProof="0" dirty="0">
                <a:ln>
                  <a:noFill/>
                </a:ln>
                <a:solidFill>
                  <a:schemeClr val="bg1"/>
                </a:solidFill>
                <a:effectLst/>
                <a:uLnTx/>
                <a:uFillTx/>
                <a:latin typeface="Calibri" panose="020F0502020204030204"/>
              </a:rPr>
              <a:t>). Frontiers in Neurology https://www.frontiersin.org/journals/neurology/articles/10.3389/fneur.20 </a:t>
            </a:r>
          </a:p>
          <a:p>
            <a:pPr marL="514350" marR="0" lvl="0" indent="-514350" algn="l" defTabSz="914400" rtl="0" eaLnBrk="1" fontAlgn="auto" latinLnBrk="0" hangingPunct="1">
              <a:lnSpc>
                <a:spcPct val="90000"/>
              </a:lnSpc>
              <a:spcBef>
                <a:spcPts val="1000"/>
              </a:spcBef>
              <a:spcAft>
                <a:spcPts val="0"/>
              </a:spcAft>
              <a:buClrTx/>
              <a:buSzPct val="100000"/>
              <a:buFont typeface="Calibri"/>
              <a:buAutoNum type="arabicPeriod"/>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Stroke risk prediction with machine learning techniques. (2022, June 21). MDPI. https://www.mdpi.com/1688270</a:t>
            </a:r>
          </a:p>
          <a:p>
            <a:pPr marL="0" marR="0" lvl="0" indent="0" algn="l" defTabSz="914400" rtl="0" eaLnBrk="1" fontAlgn="auto" latinLnBrk="0" hangingPunct="1">
              <a:lnSpc>
                <a:spcPct val="90000"/>
              </a:lnSpc>
              <a:spcBef>
                <a:spcPts val="1000"/>
              </a:spcBef>
              <a:spcAft>
                <a:spcPts val="0"/>
              </a:spcAft>
              <a:buClrTx/>
              <a:buSzPct val="100000"/>
              <a:buFont typeface="Arial" panose="020B0604020202020204" pitchFamily="34" charset="0"/>
              <a:buNone/>
              <a:tabLst/>
              <a:defRPr/>
            </a:pPr>
            <a:endParaRPr kumimoji="0" lang="en-US" sz="2400" b="0" i="0" u="none" strike="noStrike" kern="1200" cap="none" spc="0" normalizeH="0" baseline="0" noProof="0" dirty="0">
              <a:ln>
                <a:noFill/>
              </a:ln>
              <a:solidFill>
                <a:schemeClr val="bg1"/>
              </a:solidFill>
              <a:effectLst/>
              <a:uLnTx/>
              <a:uFillTx/>
              <a:latin typeface="Calibri" panose="020F0502020204030204"/>
            </a:endParaRPr>
          </a:p>
        </p:txBody>
      </p:sp>
      <p:sp>
        <p:nvSpPr>
          <p:cNvPr id="3" name="Google Shape;123;p10"/>
          <p:cNvSpPr txBox="1">
            <a:spLocks/>
          </p:cNvSpPr>
          <p:nvPr/>
        </p:nvSpPr>
        <p:spPr>
          <a:xfrm>
            <a:off x="767175" y="206612"/>
            <a:ext cx="10224305" cy="729586"/>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dk1"/>
              </a:buClr>
              <a:buSzPts val="1800"/>
              <a:buNone/>
              <a:defRPr sz="4400" kern="1200">
                <a:solidFill>
                  <a:schemeClr val="tx1"/>
                </a:solidFill>
                <a:latin typeface="+mj-lt"/>
                <a:ea typeface="+mj-ea"/>
                <a:cs typeface="+mj-c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buSzPts val="4400"/>
              <a:buFont typeface="Open Sans"/>
              <a:buNone/>
            </a:pPr>
            <a:r>
              <a:rPr lang="en-US" b="1" dirty="0">
                <a:solidFill>
                  <a:schemeClr val="bg1"/>
                </a:solidFill>
                <a:latin typeface="Unbounded" panose="020B0604020202020204" charset="0"/>
                <a:cs typeface="Arial" panose="020B0604020202020204" pitchFamily="34" charset="0"/>
              </a:rPr>
              <a:t>References</a:t>
            </a:r>
          </a:p>
        </p:txBody>
      </p:sp>
      <p:sp>
        <p:nvSpPr>
          <p:cNvPr id="4" name="TextBox 3"/>
          <p:cNvSpPr txBox="1"/>
          <p:nvPr/>
        </p:nvSpPr>
        <p:spPr>
          <a:xfrm>
            <a:off x="12824749" y="7755038"/>
            <a:ext cx="1678329" cy="393539"/>
          </a:xfrm>
          <a:prstGeom prst="rect">
            <a:avLst/>
          </a:prstGeom>
          <a:solidFill>
            <a:schemeClr val="tx2">
              <a:lumMod val="50000"/>
            </a:schemeClr>
          </a:solidFill>
        </p:spPr>
        <p:txBody>
          <a:bodyPr wrap="square" rtlCol="0">
            <a:spAutoFit/>
          </a:bodyPr>
          <a:lstStyle/>
          <a:p>
            <a:endParaRPr lang="en-US" dirty="0"/>
          </a:p>
        </p:txBody>
      </p:sp>
    </p:spTree>
    <p:extLst>
      <p:ext uri="{BB962C8B-B14F-4D97-AF65-F5344CB8AC3E}">
        <p14:creationId xmlns:p14="http://schemas.microsoft.com/office/powerpoint/2010/main" val="73750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100+ Thank You Funny Stock Photos, Pictures &amp; Royalty-Free Images -  iStock | Appreciation, Thumbs up, Thanks a lat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81" y="787078"/>
            <a:ext cx="13542380" cy="66785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790025" y="7697165"/>
            <a:ext cx="1840375" cy="451412"/>
          </a:xfrm>
          <a:prstGeom prst="rect">
            <a:avLst/>
          </a:prstGeom>
          <a:solidFill>
            <a:schemeClr val="tx2">
              <a:lumMod val="50000"/>
            </a:schemeClr>
          </a:solidFill>
        </p:spPr>
        <p:txBody>
          <a:bodyPr wrap="square" rtlCol="0">
            <a:spAutoFit/>
          </a:bodyPr>
          <a:lstStyle/>
          <a:p>
            <a:endParaRPr lang="en-US" dirty="0"/>
          </a:p>
        </p:txBody>
      </p:sp>
    </p:spTree>
    <p:extLst>
      <p:ext uri="{BB962C8B-B14F-4D97-AF65-F5344CB8AC3E}">
        <p14:creationId xmlns:p14="http://schemas.microsoft.com/office/powerpoint/2010/main" val="46357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30342"/>
            <a:ext cx="8306276"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The Overview of Stroke</a:t>
            </a:r>
            <a:endParaRPr lang="en-US" sz="4400" dirty="0"/>
          </a:p>
        </p:txBody>
      </p:sp>
      <p:sp>
        <p:nvSpPr>
          <p:cNvPr id="4" name="Shape 1"/>
          <p:cNvSpPr/>
          <p:nvPr/>
        </p:nvSpPr>
        <p:spPr>
          <a:xfrm>
            <a:off x="837724" y="2866549"/>
            <a:ext cx="418862" cy="418862"/>
          </a:xfrm>
          <a:prstGeom prst="roundRect">
            <a:avLst>
              <a:gd name="adj" fmla="val 8573"/>
            </a:avLst>
          </a:prstGeom>
          <a:solidFill>
            <a:srgbClr val="304755"/>
          </a:solidFill>
          <a:ln/>
        </p:spPr>
        <p:txBody>
          <a:bodyPr/>
          <a:lstStyle/>
          <a:p>
            <a:endParaRPr lang="en-US"/>
          </a:p>
        </p:txBody>
      </p:sp>
      <p:sp>
        <p:nvSpPr>
          <p:cNvPr id="5" name="Text 2"/>
          <p:cNvSpPr/>
          <p:nvPr/>
        </p:nvSpPr>
        <p:spPr>
          <a:xfrm>
            <a:off x="1495901" y="2866549"/>
            <a:ext cx="2956441" cy="703898"/>
          </a:xfrm>
          <a:prstGeom prst="rect">
            <a:avLst/>
          </a:prstGeom>
          <a:noFill/>
          <a:ln/>
        </p:spPr>
        <p:txBody>
          <a:bodyPr wrap="squar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Global Health Crisis</a:t>
            </a:r>
            <a:endParaRPr lang="en-US" sz="2200" dirty="0"/>
          </a:p>
        </p:txBody>
      </p:sp>
      <p:sp>
        <p:nvSpPr>
          <p:cNvPr id="6" name="Text 3"/>
          <p:cNvSpPr/>
          <p:nvPr/>
        </p:nvSpPr>
        <p:spPr>
          <a:xfrm>
            <a:off x="1495901" y="3714036"/>
            <a:ext cx="2956441"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Stroke remains a leading cause of disability and mortality worldwide, with a particularly high impact on hypertensive populations.</a:t>
            </a:r>
            <a:endParaRPr lang="en-US" sz="1850" dirty="0"/>
          </a:p>
        </p:txBody>
      </p:sp>
      <p:sp>
        <p:nvSpPr>
          <p:cNvPr id="7" name="Shape 4"/>
          <p:cNvSpPr/>
          <p:nvPr/>
        </p:nvSpPr>
        <p:spPr>
          <a:xfrm>
            <a:off x="4691658" y="2866549"/>
            <a:ext cx="418862" cy="418862"/>
          </a:xfrm>
          <a:prstGeom prst="roundRect">
            <a:avLst>
              <a:gd name="adj" fmla="val 8573"/>
            </a:avLst>
          </a:prstGeom>
          <a:solidFill>
            <a:srgbClr val="304755"/>
          </a:solidFill>
          <a:ln/>
        </p:spPr>
        <p:txBody>
          <a:bodyPr/>
          <a:lstStyle/>
          <a:p>
            <a:endParaRPr lang="en-US"/>
          </a:p>
        </p:txBody>
      </p:sp>
      <p:sp>
        <p:nvSpPr>
          <p:cNvPr id="8" name="Text 5"/>
          <p:cNvSpPr/>
          <p:nvPr/>
        </p:nvSpPr>
        <p:spPr>
          <a:xfrm>
            <a:off x="5349835" y="2866549"/>
            <a:ext cx="2956441" cy="703898"/>
          </a:xfrm>
          <a:prstGeom prst="rect">
            <a:avLst/>
          </a:prstGeom>
          <a:noFill/>
          <a:ln/>
        </p:spPr>
        <p:txBody>
          <a:bodyPr wrap="squar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Obstructed Blood Flow</a:t>
            </a:r>
            <a:endParaRPr lang="en-US" sz="2200" dirty="0"/>
          </a:p>
        </p:txBody>
      </p:sp>
      <p:sp>
        <p:nvSpPr>
          <p:cNvPr id="9" name="Text 6"/>
          <p:cNvSpPr/>
          <p:nvPr/>
        </p:nvSpPr>
        <p:spPr>
          <a:xfrm>
            <a:off x="5349835" y="3714036"/>
            <a:ext cx="2956441"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Stroke occurs when blood flow to the brain is blocked, leading to severe health consequences and long-term disabilities.</a:t>
            </a:r>
            <a:endParaRPr lang="en-US" sz="1850" dirty="0"/>
          </a:p>
        </p:txBody>
      </p:sp>
      <p:sp>
        <p:nvSpPr>
          <p:cNvPr id="10" name="Shape 7"/>
          <p:cNvSpPr/>
          <p:nvPr/>
        </p:nvSpPr>
        <p:spPr>
          <a:xfrm>
            <a:off x="837724" y="6137672"/>
            <a:ext cx="418862" cy="418862"/>
          </a:xfrm>
          <a:prstGeom prst="roundRect">
            <a:avLst>
              <a:gd name="adj" fmla="val 8573"/>
            </a:avLst>
          </a:prstGeom>
          <a:solidFill>
            <a:srgbClr val="304755"/>
          </a:solidFill>
          <a:ln/>
        </p:spPr>
        <p:txBody>
          <a:bodyPr/>
          <a:lstStyle/>
          <a:p>
            <a:endParaRPr lang="en-US"/>
          </a:p>
        </p:txBody>
      </p:sp>
      <p:sp>
        <p:nvSpPr>
          <p:cNvPr id="11" name="Text 8"/>
          <p:cNvSpPr/>
          <p:nvPr/>
        </p:nvSpPr>
        <p:spPr>
          <a:xfrm>
            <a:off x="1495901" y="6137672"/>
            <a:ext cx="4020502"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Personalized Prevention</a:t>
            </a:r>
            <a:endParaRPr lang="en-US" sz="2200" dirty="0"/>
          </a:p>
        </p:txBody>
      </p:sp>
      <p:sp>
        <p:nvSpPr>
          <p:cNvPr id="12" name="Text 9"/>
          <p:cNvSpPr/>
          <p:nvPr/>
        </p:nvSpPr>
        <p:spPr>
          <a:xfrm>
            <a:off x="1495901" y="6633210"/>
            <a:ext cx="6810375"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Our project aims to develop a CDSS using machine learning to provide tailored, preventive insights for at-risk individuals.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51535" y="2231827"/>
            <a:ext cx="12954952" cy="1408033"/>
          </a:xfrm>
          <a:prstGeom prst="rect">
            <a:avLst/>
          </a:prstGeom>
          <a:noFill/>
          <a:ln/>
        </p:spPr>
        <p:txBody>
          <a:bodyPr wrap="square" lIns="0" tIns="0" rIns="0" bIns="0" rtlCol="0" anchor="t"/>
          <a:lstStyle/>
          <a:p>
            <a:pPr>
              <a:lnSpc>
                <a:spcPts val="5500"/>
              </a:lnSpc>
            </a:pPr>
            <a:r>
              <a:rPr lang="en-US" sz="4400" dirty="0">
                <a:solidFill>
                  <a:srgbClr val="FFFFFF"/>
                </a:solidFill>
                <a:latin typeface="Unbounded" pitchFamily="34" charset="0"/>
                <a:ea typeface="Unbounded" pitchFamily="34" charset="-122"/>
                <a:cs typeface="Unbounded" pitchFamily="34" charset="-120"/>
              </a:rPr>
              <a:t>Justification of Population Selected</a:t>
            </a:r>
            <a:endParaRPr lang="en-US" sz="4400" dirty="0"/>
          </a:p>
        </p:txBody>
      </p:sp>
      <p:sp>
        <p:nvSpPr>
          <p:cNvPr id="3" name="Text 1"/>
          <p:cNvSpPr/>
          <p:nvPr/>
        </p:nvSpPr>
        <p:spPr>
          <a:xfrm>
            <a:off x="837724" y="3389590"/>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High Cardiovascular Risk</a:t>
            </a:r>
            <a:endParaRPr lang="en-US" sz="2200" dirty="0"/>
          </a:p>
        </p:txBody>
      </p:sp>
      <p:sp>
        <p:nvSpPr>
          <p:cNvPr id="4" name="Text 2"/>
          <p:cNvSpPr/>
          <p:nvPr/>
        </p:nvSpPr>
        <p:spPr>
          <a:xfrm>
            <a:off x="837724" y="433280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Hypertension is a significant modifiable risk factor for stroke. Effective blood pressure management can substantially reduce stroke incidence in this population.</a:t>
            </a:r>
            <a:endParaRPr lang="en-US" sz="1850" dirty="0"/>
          </a:p>
        </p:txBody>
      </p:sp>
      <p:sp>
        <p:nvSpPr>
          <p:cNvPr id="5" name="Text 3"/>
          <p:cNvSpPr/>
          <p:nvPr/>
        </p:nvSpPr>
        <p:spPr>
          <a:xfrm>
            <a:off x="5357813" y="3389590"/>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Age as a Critical Factor</a:t>
            </a:r>
            <a:endParaRPr lang="en-US" sz="2200" dirty="0"/>
          </a:p>
        </p:txBody>
      </p:sp>
      <p:sp>
        <p:nvSpPr>
          <p:cNvPr id="6" name="Text 4"/>
          <p:cNvSpPr/>
          <p:nvPr/>
        </p:nvSpPr>
        <p:spPr>
          <a:xfrm>
            <a:off x="5357813" y="4332803"/>
            <a:ext cx="3928586" cy="2298144"/>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Stroke risk doubles with each decade after 55 due to factors like arterial stiffness and plaque accumulation. This age group is particularly vulnerable and benefits most from targeted interventions.</a:t>
            </a:r>
            <a:endParaRPr lang="en-US" sz="1850" dirty="0"/>
          </a:p>
        </p:txBody>
      </p:sp>
      <p:sp>
        <p:nvSpPr>
          <p:cNvPr id="7" name="Text 5"/>
          <p:cNvSpPr/>
          <p:nvPr/>
        </p:nvSpPr>
        <p:spPr>
          <a:xfrm>
            <a:off x="9877901" y="3389590"/>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Optimal CDSS Application</a:t>
            </a:r>
            <a:endParaRPr lang="en-US" sz="2200" dirty="0"/>
          </a:p>
        </p:txBody>
      </p:sp>
      <p:sp>
        <p:nvSpPr>
          <p:cNvPr id="8" name="Text 6"/>
          <p:cNvSpPr/>
          <p:nvPr/>
        </p:nvSpPr>
        <p:spPr>
          <a:xfrm>
            <a:off x="9877901" y="433280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Focusing on this demographic allows for timely interventions through lifestyle modifications and regular blood pressure monitoring, significantly reducing stroke risk.</a:t>
            </a:r>
            <a:endParaRPr lang="en-US" sz="1850" dirty="0"/>
          </a:p>
        </p:txBody>
      </p:sp>
      <p:sp>
        <p:nvSpPr>
          <p:cNvPr id="11" name="TextBox 10"/>
          <p:cNvSpPr txBox="1"/>
          <p:nvPr/>
        </p:nvSpPr>
        <p:spPr>
          <a:xfrm>
            <a:off x="12823115" y="7788536"/>
            <a:ext cx="1807285" cy="369332"/>
          </a:xfrm>
          <a:prstGeom prst="rect">
            <a:avLst/>
          </a:prstGeom>
          <a:solidFill>
            <a:schemeClr val="tx2">
              <a:lumMod val="50000"/>
            </a:schemeClr>
          </a:solidFill>
        </p:spPr>
        <p:txBody>
          <a:bodyPr wrap="square" rtlCol="0">
            <a:spAutoFit/>
          </a:bodyPr>
          <a:lstStyle/>
          <a:p>
            <a:endParaRPr lang="en-US" dirty="0"/>
          </a:p>
        </p:txBody>
      </p:sp>
      <p:pic>
        <p:nvPicPr>
          <p:cNvPr id="12" name="Picture 11"/>
          <p:cNvPicPr>
            <a:picLocks noChangeAspect="1"/>
          </p:cNvPicPr>
          <p:nvPr/>
        </p:nvPicPr>
        <p:blipFill>
          <a:blip r:embed="rId3"/>
          <a:stretch>
            <a:fillRect/>
          </a:stretch>
        </p:blipFill>
        <p:spPr>
          <a:xfrm>
            <a:off x="0" y="6263132"/>
            <a:ext cx="2932299" cy="1966468"/>
          </a:xfrm>
          <a:prstGeom prst="rect">
            <a:avLst/>
          </a:prstGeom>
        </p:spPr>
      </p:pic>
      <p:pic>
        <p:nvPicPr>
          <p:cNvPr id="13" name="Picture 12"/>
          <p:cNvPicPr>
            <a:picLocks noChangeAspect="1"/>
          </p:cNvPicPr>
          <p:nvPr/>
        </p:nvPicPr>
        <p:blipFill>
          <a:blip r:embed="rId4"/>
          <a:stretch>
            <a:fillRect/>
          </a:stretch>
        </p:blipFill>
        <p:spPr>
          <a:xfrm>
            <a:off x="11112650" y="0"/>
            <a:ext cx="3515606" cy="19925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556713" y="498127"/>
            <a:ext cx="6221990" cy="1032734"/>
          </a:xfrm>
          <a:prstGeom prst="rect">
            <a:avLst/>
          </a:prstGeom>
          <a:noFill/>
          <a:ln/>
        </p:spPr>
        <p:txBody>
          <a:bodyPr wrap="none" lIns="0" tIns="0" rIns="0" bIns="0" rtlCol="0" anchor="t"/>
          <a:lstStyle/>
          <a:p>
            <a:pPr>
              <a:lnSpc>
                <a:spcPts val="3800"/>
              </a:lnSpc>
            </a:pPr>
            <a:r>
              <a:rPr lang="en-US" sz="4400" dirty="0">
                <a:solidFill>
                  <a:srgbClr val="FFFFFF"/>
                </a:solidFill>
                <a:latin typeface="Unbounded" pitchFamily="34" charset="0"/>
                <a:ea typeface="Unbounded" pitchFamily="34" charset="-122"/>
                <a:cs typeface="Unbounded" pitchFamily="34" charset="-120"/>
              </a:rPr>
              <a:t>Literature Review</a:t>
            </a:r>
            <a:endParaRPr lang="en-US" sz="4400" dirty="0"/>
          </a:p>
        </p:txBody>
      </p:sp>
      <p:sp>
        <p:nvSpPr>
          <p:cNvPr id="26" name="TextBox 25"/>
          <p:cNvSpPr txBox="1"/>
          <p:nvPr/>
        </p:nvSpPr>
        <p:spPr>
          <a:xfrm>
            <a:off x="12812358" y="7767021"/>
            <a:ext cx="1667435" cy="462579"/>
          </a:xfrm>
          <a:prstGeom prst="rect">
            <a:avLst/>
          </a:prstGeom>
          <a:solidFill>
            <a:schemeClr val="tx2">
              <a:lumMod val="50000"/>
            </a:schemeClr>
          </a:solidFill>
        </p:spPr>
        <p:txBody>
          <a:bodyPr wrap="square" rtlCol="0">
            <a:spAutoFit/>
          </a:bodyPr>
          <a:lstStyle/>
          <a:p>
            <a:endParaRPr lang="en-US" dirty="0"/>
          </a:p>
        </p:txBody>
      </p:sp>
      <p:sp>
        <p:nvSpPr>
          <p:cNvPr id="27" name="Content Placeholder 4"/>
          <p:cNvSpPr txBox="1">
            <a:spLocks/>
          </p:cNvSpPr>
          <p:nvPr/>
        </p:nvSpPr>
        <p:spPr>
          <a:xfrm>
            <a:off x="191142" y="1391011"/>
            <a:ext cx="9340133" cy="598873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fontAlgn="base">
              <a:spcBef>
                <a:spcPts val="0"/>
              </a:spcBef>
            </a:pPr>
            <a:r>
              <a:rPr lang="en-US" sz="2000" b="1" dirty="0">
                <a:solidFill>
                  <a:schemeClr val="bg1"/>
                </a:solidFill>
                <a:latin typeface="Arial" panose="020B0604020202020204" pitchFamily="34" charset="0"/>
              </a:rPr>
              <a:t>Traditional vs. ML-Based Approaches</a:t>
            </a:r>
          </a:p>
          <a:p>
            <a:pPr marL="457200" lvl="1" indent="0" algn="just" fontAlgn="base">
              <a:spcBef>
                <a:spcPts val="0"/>
              </a:spcBef>
              <a:buFont typeface="Arial" pitchFamily="34" charset="0"/>
              <a:buNone/>
            </a:pPr>
            <a:endParaRPr lang="en-US" sz="2000" dirty="0">
              <a:solidFill>
                <a:schemeClr val="bg1"/>
              </a:solidFill>
              <a:latin typeface="Arial" panose="020B0604020202020204" pitchFamily="34" charset="0"/>
            </a:endParaRPr>
          </a:p>
          <a:p>
            <a:pPr marL="1200150" lvl="2" indent="-285750" algn="just" fontAlgn="base">
              <a:spcBef>
                <a:spcPts val="0"/>
              </a:spcBef>
            </a:pPr>
            <a:r>
              <a:rPr lang="en-US" sz="2000" dirty="0">
                <a:solidFill>
                  <a:schemeClr val="bg1"/>
                </a:solidFill>
                <a:latin typeface="Arial" panose="020B0604020202020204" pitchFamily="34" charset="0"/>
              </a:rPr>
              <a:t>Conventional risk assessments rely on static metrics, often missing individual nuances.</a:t>
            </a:r>
          </a:p>
          <a:p>
            <a:pPr marL="1200150" lvl="2" indent="-285750" algn="just" fontAlgn="base">
              <a:spcBef>
                <a:spcPts val="0"/>
              </a:spcBef>
            </a:pPr>
            <a:r>
              <a:rPr lang="en-US" sz="2000" dirty="0">
                <a:solidFill>
                  <a:schemeClr val="bg1"/>
                </a:solidFill>
                <a:latin typeface="Arial" panose="020B0604020202020204" pitchFamily="34" charset="0"/>
              </a:rPr>
              <a:t>ML provides a dynamic, personalized approach, adapting to specific health data.</a:t>
            </a:r>
          </a:p>
          <a:p>
            <a:pPr marL="914400" lvl="2" indent="0" algn="just" fontAlgn="base">
              <a:spcBef>
                <a:spcPts val="0"/>
              </a:spcBef>
              <a:buFont typeface="Arial" pitchFamily="34" charset="0"/>
              <a:buNone/>
            </a:pPr>
            <a:endParaRPr lang="en-US" sz="2000" dirty="0">
              <a:solidFill>
                <a:schemeClr val="bg1"/>
              </a:solidFill>
              <a:latin typeface="Arial" panose="020B0604020202020204" pitchFamily="34" charset="0"/>
            </a:endParaRPr>
          </a:p>
          <a:p>
            <a:pPr lvl="1" algn="just" fontAlgn="base">
              <a:spcBef>
                <a:spcPts val="0"/>
              </a:spcBef>
            </a:pPr>
            <a:r>
              <a:rPr lang="en-US" sz="2000" b="1" dirty="0">
                <a:solidFill>
                  <a:schemeClr val="bg1"/>
                </a:solidFill>
                <a:latin typeface="Arial" panose="020B0604020202020204" pitchFamily="34" charset="0"/>
              </a:rPr>
              <a:t>Key Peer-Reviewed Studies</a:t>
            </a:r>
          </a:p>
          <a:p>
            <a:pPr marL="457200" lvl="1" indent="0" algn="just" fontAlgn="base">
              <a:spcBef>
                <a:spcPts val="0"/>
              </a:spcBef>
              <a:buFont typeface="Arial" pitchFamily="34" charset="0"/>
              <a:buNone/>
            </a:pPr>
            <a:endParaRPr lang="en-US" sz="2000" dirty="0">
              <a:solidFill>
                <a:schemeClr val="bg1"/>
              </a:solidFill>
              <a:latin typeface="Arial" panose="020B0604020202020204" pitchFamily="34" charset="0"/>
            </a:endParaRPr>
          </a:p>
          <a:p>
            <a:pPr lvl="1" algn="just" fontAlgn="base">
              <a:spcBef>
                <a:spcPts val="0"/>
              </a:spcBef>
            </a:pPr>
            <a:r>
              <a:rPr lang="en-US" sz="2000" b="1" dirty="0">
                <a:solidFill>
                  <a:schemeClr val="bg1"/>
                </a:solidFill>
                <a:latin typeface="Arial" panose="020B0604020202020204" pitchFamily="34" charset="0"/>
              </a:rPr>
              <a:t>Yang et al. (2021): </a:t>
            </a:r>
            <a:r>
              <a:rPr lang="en-US" sz="2000" dirty="0">
                <a:solidFill>
                  <a:schemeClr val="bg1"/>
                </a:solidFill>
                <a:latin typeface="Arial" panose="020B0604020202020204" pitchFamily="34" charset="0"/>
              </a:rPr>
              <a:t>Logistic regression and decision trees achieved up to 89% accuracy in stroke prediction using health metrics (age, BP, glucose).</a:t>
            </a:r>
          </a:p>
          <a:p>
            <a:pPr lvl="1" algn="just" fontAlgn="base">
              <a:spcBef>
                <a:spcPts val="0"/>
              </a:spcBef>
            </a:pPr>
            <a:r>
              <a:rPr lang="en-US" sz="2000" b="1" dirty="0" err="1">
                <a:solidFill>
                  <a:schemeClr val="bg1"/>
                </a:solidFill>
                <a:latin typeface="Arial" panose="020B0604020202020204" pitchFamily="34" charset="0"/>
              </a:rPr>
              <a:t>Sahoo</a:t>
            </a:r>
            <a:r>
              <a:rPr lang="en-US" sz="2000" b="1" dirty="0">
                <a:solidFill>
                  <a:schemeClr val="bg1"/>
                </a:solidFill>
                <a:latin typeface="Arial" panose="020B0604020202020204" pitchFamily="34" charset="0"/>
              </a:rPr>
              <a:t> et al. (2020): </a:t>
            </a:r>
            <a:r>
              <a:rPr lang="en-US" sz="2000" dirty="0">
                <a:solidFill>
                  <a:schemeClr val="bg1"/>
                </a:solidFill>
                <a:latin typeface="Arial" panose="020B0604020202020204" pitchFamily="34" charset="0"/>
              </a:rPr>
              <a:t>Random Forest outperformed Naive Bayes and KNN for cardiovascular risk.</a:t>
            </a:r>
          </a:p>
          <a:p>
            <a:pPr lvl="1" algn="just" fontAlgn="base">
              <a:spcBef>
                <a:spcPts val="0"/>
              </a:spcBef>
            </a:pPr>
            <a:r>
              <a:rPr lang="en-US" sz="2000" b="1" dirty="0" err="1">
                <a:solidFill>
                  <a:schemeClr val="bg1"/>
                </a:solidFill>
                <a:latin typeface="Arial" panose="020B0604020202020204" pitchFamily="34" charset="0"/>
              </a:rPr>
              <a:t>Bhargav</a:t>
            </a:r>
            <a:r>
              <a:rPr lang="en-US" sz="2000" b="1" dirty="0">
                <a:solidFill>
                  <a:schemeClr val="bg1"/>
                </a:solidFill>
                <a:latin typeface="Arial" panose="020B0604020202020204" pitchFamily="34" charset="0"/>
              </a:rPr>
              <a:t> et al. (2022): </a:t>
            </a:r>
            <a:r>
              <a:rPr lang="en-US" sz="2000" dirty="0">
                <a:solidFill>
                  <a:schemeClr val="bg1"/>
                </a:solidFill>
                <a:latin typeface="Arial" panose="020B0604020202020204" pitchFamily="34" charset="0"/>
              </a:rPr>
              <a:t>Neural networks reached 96% accuracy, especially effective with large datasets.</a:t>
            </a:r>
          </a:p>
          <a:p>
            <a:pPr lvl="1" algn="just" fontAlgn="base">
              <a:spcBef>
                <a:spcPts val="0"/>
              </a:spcBef>
            </a:pPr>
            <a:r>
              <a:rPr lang="en-US" sz="2000" b="1" dirty="0" err="1">
                <a:solidFill>
                  <a:schemeClr val="bg1"/>
                </a:solidFill>
                <a:latin typeface="Arial" panose="020B0604020202020204" pitchFamily="34" charset="0"/>
              </a:rPr>
              <a:t>Alalawi</a:t>
            </a:r>
            <a:r>
              <a:rPr lang="en-US" sz="2000" b="1" dirty="0">
                <a:solidFill>
                  <a:schemeClr val="bg1"/>
                </a:solidFill>
                <a:latin typeface="Arial" panose="020B0604020202020204" pitchFamily="34" charset="0"/>
              </a:rPr>
              <a:t> et al. (2021): </a:t>
            </a:r>
            <a:r>
              <a:rPr lang="en-US" sz="2000" dirty="0">
                <a:solidFill>
                  <a:schemeClr val="bg1"/>
                </a:solidFill>
                <a:latin typeface="Arial" panose="020B0604020202020204" pitchFamily="34" charset="0"/>
              </a:rPr>
              <a:t>Emphasized importance of feature selection, balanced data, and preprocessing for optimal model performance.</a:t>
            </a:r>
          </a:p>
        </p:txBody>
      </p:sp>
      <p:pic>
        <p:nvPicPr>
          <p:cNvPr id="28" name="Picture 27"/>
          <p:cNvPicPr>
            <a:picLocks noChangeAspect="1"/>
          </p:cNvPicPr>
          <p:nvPr/>
        </p:nvPicPr>
        <p:blipFill>
          <a:blip r:embed="rId3"/>
          <a:stretch>
            <a:fillRect/>
          </a:stretch>
        </p:blipFill>
        <p:spPr>
          <a:xfrm>
            <a:off x="9886278" y="1875105"/>
            <a:ext cx="4702829" cy="45941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142587" y="381879"/>
            <a:ext cx="7900273" cy="1044893"/>
          </a:xfrm>
          <a:prstGeom prst="rect">
            <a:avLst/>
          </a:prstGeom>
          <a:noFill/>
          <a:ln/>
        </p:spPr>
        <p:txBody>
          <a:bodyPr wrap="square" lIns="0" tIns="0" rIns="0" bIns="0" rtlCol="0" anchor="t"/>
          <a:lstStyle/>
          <a:p>
            <a:pPr marL="0" indent="0">
              <a:lnSpc>
                <a:spcPts val="4100"/>
              </a:lnSpc>
              <a:buNone/>
            </a:pPr>
            <a:r>
              <a:rPr lang="en-US" sz="3250" dirty="0">
                <a:solidFill>
                  <a:srgbClr val="FFFFFF"/>
                </a:solidFill>
                <a:latin typeface="Unbounded" pitchFamily="34" charset="0"/>
                <a:ea typeface="Unbounded" pitchFamily="34" charset="-122"/>
                <a:cs typeface="Unbounded" pitchFamily="34" charset="-120"/>
              </a:rPr>
              <a:t>Dataset Overview</a:t>
            </a:r>
            <a:endParaRPr lang="en-US" sz="3250" dirty="0"/>
          </a:p>
        </p:txBody>
      </p:sp>
      <p:pic>
        <p:nvPicPr>
          <p:cNvPr id="4" name="Image 1" descr="preencoded.png"/>
          <p:cNvPicPr>
            <a:picLocks noChangeAspect="1"/>
          </p:cNvPicPr>
          <p:nvPr/>
        </p:nvPicPr>
        <p:blipFill>
          <a:blip r:embed="rId3"/>
          <a:stretch>
            <a:fillRect/>
          </a:stretch>
        </p:blipFill>
        <p:spPr>
          <a:xfrm>
            <a:off x="123135" y="1164713"/>
            <a:ext cx="672465" cy="672465"/>
          </a:xfrm>
          <a:prstGeom prst="rect">
            <a:avLst/>
          </a:prstGeom>
        </p:spPr>
      </p:pic>
      <p:sp>
        <p:nvSpPr>
          <p:cNvPr id="6" name="Text 2"/>
          <p:cNvSpPr/>
          <p:nvPr/>
        </p:nvSpPr>
        <p:spPr>
          <a:xfrm>
            <a:off x="142587" y="2340458"/>
            <a:ext cx="9722175" cy="553310"/>
          </a:xfrm>
          <a:prstGeom prst="rect">
            <a:avLst/>
          </a:prstGeom>
          <a:noFill/>
          <a:ln/>
        </p:spPr>
        <p:txBody>
          <a:bodyPr wrap="none" lIns="0" tIns="0" rIns="0" bIns="0" rtlCol="0" anchor="t"/>
          <a:lstStyle/>
          <a:p>
            <a:pPr marL="0" indent="0" algn="l">
              <a:lnSpc>
                <a:spcPts val="2200"/>
              </a:lnSpc>
              <a:buNone/>
            </a:pPr>
            <a:r>
              <a:rPr lang="en-US" sz="2400" dirty="0">
                <a:solidFill>
                  <a:srgbClr val="CAD6DE"/>
                </a:solidFill>
                <a:latin typeface="Calibri" panose="020F0502020204030204" pitchFamily="34" charset="0"/>
                <a:ea typeface="Cabin" pitchFamily="34" charset="-122"/>
                <a:cs typeface="Calibri" panose="020F0502020204030204" pitchFamily="34" charset="0"/>
              </a:rPr>
              <a:t>Source: </a:t>
            </a:r>
            <a:r>
              <a:rPr lang="en-US" sz="2400" dirty="0">
                <a:solidFill>
                  <a:schemeClr val="bg1"/>
                </a:solidFill>
                <a:latin typeface="Calibri" panose="020F0502020204030204" pitchFamily="34" charset="0"/>
                <a:ea typeface="Cabin" pitchFamily="34" charset="-122"/>
                <a:cs typeface="Calibri" panose="020F0502020204030204" pitchFamily="34" charset="0"/>
              </a:rPr>
              <a:t>Kaggle dataset with 5,110 patient records, providing a comprehensive base for our analysis.</a:t>
            </a:r>
          </a:p>
          <a:p>
            <a:pPr marL="0" indent="0" algn="l">
              <a:lnSpc>
                <a:spcPts val="2200"/>
              </a:lnSpc>
              <a:buNone/>
            </a:pPr>
            <a:endParaRPr lang="en-US" sz="2400" dirty="0">
              <a:solidFill>
                <a:schemeClr val="bg1"/>
              </a:solidFill>
              <a:latin typeface="Calibri" panose="020F0502020204030204" pitchFamily="34" charset="0"/>
              <a:cs typeface="Calibri" panose="020F0502020204030204" pitchFamily="34" charset="0"/>
            </a:endParaRPr>
          </a:p>
          <a:p>
            <a:pPr marL="0" indent="0" algn="l">
              <a:lnSpc>
                <a:spcPts val="2200"/>
              </a:lnSpc>
              <a:buNone/>
            </a:pPr>
            <a:endParaRPr lang="en-US" sz="2400" dirty="0">
              <a:solidFill>
                <a:schemeClr val="bg1"/>
              </a:solidFill>
              <a:latin typeface="Calibri" panose="020F0502020204030204" pitchFamily="34" charset="0"/>
              <a:cs typeface="Calibri" panose="020F0502020204030204" pitchFamily="34" charset="0"/>
            </a:endParaRPr>
          </a:p>
          <a:p>
            <a:pPr marL="0" indent="0" algn="l">
              <a:lnSpc>
                <a:spcPts val="2200"/>
              </a:lnSpc>
              <a:buNone/>
            </a:pPr>
            <a:endParaRPr lang="en-US" sz="2400" dirty="0">
              <a:solidFill>
                <a:srgbClr val="CAD6DE"/>
              </a:solidFill>
              <a:latin typeface="Calibri" panose="020F0502020204030204" pitchFamily="34" charset="0"/>
              <a:cs typeface="Calibri" panose="020F0502020204030204" pitchFamily="34" charset="0"/>
            </a:endParaRPr>
          </a:p>
          <a:p>
            <a:pPr marL="0" indent="0" algn="l">
              <a:lnSpc>
                <a:spcPts val="2200"/>
              </a:lnSpc>
              <a:buNone/>
            </a:pPr>
            <a:endParaRPr lang="en-US" sz="2400" dirty="0">
              <a:latin typeface="Calibri" panose="020F0502020204030204" pitchFamily="34" charset="0"/>
              <a:cs typeface="Calibri" panose="020F0502020204030204" pitchFamily="34" charset="0"/>
            </a:endParaRPr>
          </a:p>
        </p:txBody>
      </p:sp>
      <p:pic>
        <p:nvPicPr>
          <p:cNvPr id="7" name="Image 2" descr="preencoded.png"/>
          <p:cNvPicPr>
            <a:picLocks noChangeAspect="1"/>
          </p:cNvPicPr>
          <p:nvPr/>
        </p:nvPicPr>
        <p:blipFill>
          <a:blip r:embed="rId4"/>
          <a:stretch>
            <a:fillRect/>
          </a:stretch>
        </p:blipFill>
        <p:spPr>
          <a:xfrm>
            <a:off x="209662" y="3334640"/>
            <a:ext cx="634252" cy="634252"/>
          </a:xfrm>
          <a:prstGeom prst="rect">
            <a:avLst/>
          </a:prstGeom>
        </p:spPr>
      </p:pic>
      <p:sp>
        <p:nvSpPr>
          <p:cNvPr id="8" name="Text 3"/>
          <p:cNvSpPr/>
          <p:nvPr/>
        </p:nvSpPr>
        <p:spPr>
          <a:xfrm>
            <a:off x="210984" y="4146533"/>
            <a:ext cx="2090261" cy="261342"/>
          </a:xfrm>
          <a:prstGeom prst="rect">
            <a:avLst/>
          </a:prstGeom>
          <a:noFill/>
          <a:ln/>
        </p:spPr>
        <p:txBody>
          <a:bodyPr wrap="none" lIns="0" tIns="0" rIns="0" bIns="0" rtlCol="0" anchor="t"/>
          <a:lstStyle/>
          <a:p>
            <a:pPr marL="0" indent="0" algn="l">
              <a:lnSpc>
                <a:spcPts val="2050"/>
              </a:lnSpc>
              <a:buNone/>
            </a:pPr>
            <a:r>
              <a:rPr lang="en-US" sz="2400" dirty="0">
                <a:solidFill>
                  <a:srgbClr val="CAD6DE"/>
                </a:solidFill>
                <a:latin typeface="Unbounded" pitchFamily="34" charset="0"/>
                <a:ea typeface="Unbounded" pitchFamily="34" charset="-122"/>
                <a:cs typeface="Unbounded" pitchFamily="34" charset="-120"/>
              </a:rPr>
              <a:t>Original Features</a:t>
            </a:r>
            <a:endParaRPr lang="en-US" sz="2400" dirty="0"/>
          </a:p>
        </p:txBody>
      </p:sp>
      <p:pic>
        <p:nvPicPr>
          <p:cNvPr id="10" name="Image 3" descr="preencoded.png"/>
          <p:cNvPicPr>
            <a:picLocks noChangeAspect="1"/>
          </p:cNvPicPr>
          <p:nvPr/>
        </p:nvPicPr>
        <p:blipFill>
          <a:blip r:embed="rId5"/>
          <a:stretch>
            <a:fillRect/>
          </a:stretch>
        </p:blipFill>
        <p:spPr>
          <a:xfrm>
            <a:off x="237317" y="5565872"/>
            <a:ext cx="444103" cy="444103"/>
          </a:xfrm>
          <a:prstGeom prst="rect">
            <a:avLst/>
          </a:prstGeom>
        </p:spPr>
      </p:pic>
      <p:sp>
        <p:nvSpPr>
          <p:cNvPr id="11" name="Text 5"/>
          <p:cNvSpPr/>
          <p:nvPr/>
        </p:nvSpPr>
        <p:spPr>
          <a:xfrm>
            <a:off x="237317" y="6076205"/>
            <a:ext cx="2090261" cy="261342"/>
          </a:xfrm>
          <a:prstGeom prst="rect">
            <a:avLst/>
          </a:prstGeom>
          <a:noFill/>
          <a:ln/>
        </p:spPr>
        <p:txBody>
          <a:bodyPr wrap="none" lIns="0" tIns="0" rIns="0" bIns="0" rtlCol="0" anchor="t"/>
          <a:lstStyle/>
          <a:p>
            <a:pPr marL="0" indent="0" algn="l">
              <a:lnSpc>
                <a:spcPts val="2050"/>
              </a:lnSpc>
              <a:buNone/>
            </a:pPr>
            <a:r>
              <a:rPr lang="en-US" sz="2400" dirty="0">
                <a:solidFill>
                  <a:srgbClr val="CAD6DE"/>
                </a:solidFill>
                <a:latin typeface="Unbounded" pitchFamily="34" charset="0"/>
                <a:ea typeface="Unbounded" pitchFamily="34" charset="-122"/>
                <a:cs typeface="Unbounded" pitchFamily="34" charset="-120"/>
              </a:rPr>
              <a:t>Selected Features</a:t>
            </a:r>
            <a:endParaRPr lang="en-US" sz="2400" dirty="0"/>
          </a:p>
        </p:txBody>
      </p:sp>
      <p:sp>
        <p:nvSpPr>
          <p:cNvPr id="15" name="TextBox 14"/>
          <p:cNvSpPr txBox="1"/>
          <p:nvPr/>
        </p:nvSpPr>
        <p:spPr>
          <a:xfrm>
            <a:off x="142587" y="2845356"/>
            <a:ext cx="9722175" cy="461665"/>
          </a:xfrm>
          <a:prstGeom prst="rect">
            <a:avLst/>
          </a:prstGeom>
          <a:noFill/>
        </p:spPr>
        <p:txBody>
          <a:bodyPr wrap="square" rtlCol="0">
            <a:spAutoFit/>
          </a:bodyPr>
          <a:lstStyle/>
          <a:p>
            <a:pPr algn="just" fontAlgn="base">
              <a:spcBef>
                <a:spcPts val="1200"/>
              </a:spcBef>
            </a:pPr>
            <a:r>
              <a:rPr lang="en-US" sz="2400" dirty="0">
                <a:solidFill>
                  <a:schemeClr val="bg1"/>
                </a:solidFill>
              </a:rPr>
              <a:t>Link: </a:t>
            </a:r>
            <a:r>
              <a:rPr lang="en-US" sz="2400" b="0" i="0" dirty="0">
                <a:solidFill>
                  <a:schemeClr val="bg1"/>
                </a:solidFill>
                <a:effectLst/>
                <a:latin typeface="Times New Roman" panose="02020603050405020304" pitchFamily="18" charset="0"/>
                <a:hlinkClick r:id="rId6"/>
              </a:rPr>
              <a:t>https://www.kaggle.com/datasets/fedesoriano/stroke-prediction-dataset</a:t>
            </a:r>
            <a:endParaRPr lang="en-US" sz="2400" dirty="0">
              <a:solidFill>
                <a:schemeClr val="bg1"/>
              </a:solidFill>
            </a:endParaRPr>
          </a:p>
        </p:txBody>
      </p:sp>
      <p:sp>
        <p:nvSpPr>
          <p:cNvPr id="16" name="Rectangle 15"/>
          <p:cNvSpPr/>
          <p:nvPr/>
        </p:nvSpPr>
        <p:spPr>
          <a:xfrm>
            <a:off x="142587" y="4465018"/>
            <a:ext cx="12250222" cy="1200329"/>
          </a:xfrm>
          <a:prstGeom prst="rect">
            <a:avLst/>
          </a:prstGeom>
        </p:spPr>
        <p:txBody>
          <a:bodyPr wrap="square">
            <a:spAutoFit/>
          </a:bodyPr>
          <a:lstStyle/>
          <a:p>
            <a:r>
              <a:rPr lang="en-US" sz="2400" dirty="0">
                <a:solidFill>
                  <a:schemeClr val="bg1"/>
                </a:solidFill>
              </a:rPr>
              <a:t>Demographics (ID, Gender, Age, Residence Type), Health Metrics (Hypertension, Heart Disease, </a:t>
            </a:r>
            <a:r>
              <a:rPr lang="en-US" sz="2400" dirty="0" err="1">
                <a:solidFill>
                  <a:schemeClr val="bg1"/>
                </a:solidFill>
              </a:rPr>
              <a:t>Avg</a:t>
            </a:r>
            <a:r>
              <a:rPr lang="en-US" sz="2400" dirty="0">
                <a:solidFill>
                  <a:schemeClr val="bg1"/>
                </a:solidFill>
              </a:rPr>
              <a:t> Glucose Level, BMI), Lifestyle (Smoking Status, Marital Status, Work Type), and Stroke (target variable).</a:t>
            </a:r>
          </a:p>
        </p:txBody>
      </p:sp>
      <p:sp>
        <p:nvSpPr>
          <p:cNvPr id="17" name="Rectangle 16"/>
          <p:cNvSpPr/>
          <p:nvPr/>
        </p:nvSpPr>
        <p:spPr>
          <a:xfrm>
            <a:off x="237317" y="6405012"/>
            <a:ext cx="11746702" cy="1569660"/>
          </a:xfrm>
          <a:prstGeom prst="rect">
            <a:avLst/>
          </a:prstGeom>
        </p:spPr>
        <p:txBody>
          <a:bodyPr wrap="square">
            <a:spAutoFit/>
          </a:bodyPr>
          <a:lstStyle/>
          <a:p>
            <a:r>
              <a:rPr lang="en-US" sz="2400" dirty="0">
                <a:solidFill>
                  <a:schemeClr val="bg1"/>
                </a:solidFill>
              </a:rPr>
              <a:t>Age, Hypertension, Heart Disease: Known contributors to stroke risk.</a:t>
            </a:r>
          </a:p>
          <a:p>
            <a:r>
              <a:rPr lang="en-US" sz="2400" dirty="0">
                <a:solidFill>
                  <a:schemeClr val="bg1"/>
                </a:solidFill>
              </a:rPr>
              <a:t>Average Glucose Level, BMI: Indicators of metabolic health impacting cardiovascular risk.</a:t>
            </a:r>
          </a:p>
          <a:p>
            <a:r>
              <a:rPr lang="en-US" sz="2400" dirty="0">
                <a:solidFill>
                  <a:schemeClr val="bg1"/>
                </a:solidFill>
              </a:rPr>
              <a:t>Smoking Status: Assesses lifestyle impact on vascular health. These selected features are most predictive of stroke, enhancing model accuracy.</a:t>
            </a:r>
          </a:p>
        </p:txBody>
      </p:sp>
      <p:sp>
        <p:nvSpPr>
          <p:cNvPr id="18" name="TextBox 17"/>
          <p:cNvSpPr txBox="1"/>
          <p:nvPr/>
        </p:nvSpPr>
        <p:spPr>
          <a:xfrm>
            <a:off x="12844631" y="7767021"/>
            <a:ext cx="1656677" cy="462579"/>
          </a:xfrm>
          <a:prstGeom prst="rect">
            <a:avLst/>
          </a:prstGeom>
          <a:solidFill>
            <a:schemeClr val="tx2">
              <a:lumMod val="50000"/>
            </a:schemeClr>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03316" y="0"/>
            <a:ext cx="4627084" cy="8229600"/>
          </a:xfrm>
          <a:prstGeom prst="rect">
            <a:avLst/>
          </a:prstGeom>
        </p:spPr>
      </p:pic>
      <p:sp>
        <p:nvSpPr>
          <p:cNvPr id="4" name="Text 1"/>
          <p:cNvSpPr/>
          <p:nvPr/>
        </p:nvSpPr>
        <p:spPr>
          <a:xfrm>
            <a:off x="613886" y="1631871"/>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CAD6DE"/>
                </a:solidFill>
                <a:latin typeface="Unbounded" pitchFamily="34" charset="0"/>
                <a:ea typeface="Unbounded" pitchFamily="34" charset="-122"/>
                <a:cs typeface="Unbounded" pitchFamily="34" charset="-120"/>
              </a:rPr>
              <a:t>16.7M</a:t>
            </a:r>
            <a:endParaRPr lang="en-US" sz="4550" dirty="0"/>
          </a:p>
        </p:txBody>
      </p:sp>
      <p:sp>
        <p:nvSpPr>
          <p:cNvPr id="5" name="Text 2"/>
          <p:cNvSpPr/>
          <p:nvPr/>
        </p:nvSpPr>
        <p:spPr>
          <a:xfrm>
            <a:off x="3361134" y="2429708"/>
            <a:ext cx="2421612" cy="257889"/>
          </a:xfrm>
          <a:prstGeom prst="rect">
            <a:avLst/>
          </a:prstGeom>
          <a:noFill/>
          <a:ln/>
        </p:spPr>
        <p:txBody>
          <a:bodyPr wrap="none" lIns="0" tIns="0" rIns="0" bIns="0" rtlCol="0" anchor="t"/>
          <a:lstStyle/>
          <a:p>
            <a:pPr marL="0" indent="0" algn="ctr">
              <a:lnSpc>
                <a:spcPts val="2000"/>
              </a:lnSpc>
              <a:buNone/>
            </a:pPr>
            <a:r>
              <a:rPr lang="en-US" sz="1600" dirty="0">
                <a:solidFill>
                  <a:srgbClr val="CAD6DE"/>
                </a:solidFill>
                <a:latin typeface="Unbounded" pitchFamily="34" charset="0"/>
                <a:ea typeface="Unbounded" pitchFamily="34" charset="-122"/>
                <a:cs typeface="Unbounded" pitchFamily="34" charset="-120"/>
              </a:rPr>
              <a:t>Annual CVD Deaths</a:t>
            </a:r>
            <a:endParaRPr lang="en-US" sz="1600" dirty="0"/>
          </a:p>
        </p:txBody>
      </p:sp>
      <p:sp>
        <p:nvSpPr>
          <p:cNvPr id="6" name="Text 3"/>
          <p:cNvSpPr/>
          <p:nvPr/>
        </p:nvSpPr>
        <p:spPr>
          <a:xfrm>
            <a:off x="613886" y="2792730"/>
            <a:ext cx="7916227" cy="280511"/>
          </a:xfrm>
          <a:prstGeom prst="rect">
            <a:avLst/>
          </a:prstGeom>
          <a:noFill/>
          <a:ln/>
        </p:spPr>
        <p:txBody>
          <a:bodyPr wrap="none" lIns="0" tIns="0" rIns="0" bIns="0" rtlCol="0" anchor="t"/>
          <a:lstStyle/>
          <a:p>
            <a:pPr marL="0" indent="0" algn="ctr">
              <a:lnSpc>
                <a:spcPts val="2200"/>
              </a:lnSpc>
              <a:buNone/>
            </a:pPr>
            <a:r>
              <a:rPr lang="en-US" sz="1600" dirty="0">
                <a:solidFill>
                  <a:srgbClr val="CAD6DE"/>
                </a:solidFill>
                <a:latin typeface="Cabin" pitchFamily="34" charset="0"/>
                <a:ea typeface="Cabin" pitchFamily="34" charset="-122"/>
                <a:cs typeface="Cabin" pitchFamily="34" charset="-120"/>
              </a:rPr>
              <a:t>Cardiovascular diseases, including stroke, lead to approximately 16.7 million deaths worldwide each year.</a:t>
            </a:r>
            <a:endParaRPr lang="en-US" sz="1600" dirty="0"/>
          </a:p>
        </p:txBody>
      </p:sp>
      <p:sp>
        <p:nvSpPr>
          <p:cNvPr id="7" name="Text 4"/>
          <p:cNvSpPr/>
          <p:nvPr/>
        </p:nvSpPr>
        <p:spPr>
          <a:xfrm>
            <a:off x="613886" y="3687008"/>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CAD6DE"/>
                </a:solidFill>
                <a:latin typeface="Unbounded" pitchFamily="34" charset="0"/>
                <a:ea typeface="Unbounded" pitchFamily="34" charset="-122"/>
                <a:cs typeface="Unbounded" pitchFamily="34" charset="-120"/>
              </a:rPr>
              <a:t>5M</a:t>
            </a:r>
            <a:endParaRPr lang="en-US" sz="4550" dirty="0"/>
          </a:p>
        </p:txBody>
      </p:sp>
      <p:sp>
        <p:nvSpPr>
          <p:cNvPr id="8" name="Text 5"/>
          <p:cNvSpPr/>
          <p:nvPr/>
        </p:nvSpPr>
        <p:spPr>
          <a:xfrm>
            <a:off x="3540204" y="4484846"/>
            <a:ext cx="2063472" cy="257889"/>
          </a:xfrm>
          <a:prstGeom prst="rect">
            <a:avLst/>
          </a:prstGeom>
          <a:noFill/>
          <a:ln/>
        </p:spPr>
        <p:txBody>
          <a:bodyPr wrap="none" lIns="0" tIns="0" rIns="0" bIns="0" rtlCol="0" anchor="t"/>
          <a:lstStyle/>
          <a:p>
            <a:pPr marL="0" indent="0" algn="ctr">
              <a:lnSpc>
                <a:spcPts val="2000"/>
              </a:lnSpc>
              <a:buNone/>
            </a:pPr>
            <a:r>
              <a:rPr lang="en-US" sz="1600" dirty="0">
                <a:solidFill>
                  <a:srgbClr val="CAD6DE"/>
                </a:solidFill>
                <a:latin typeface="Unbounded" pitchFamily="34" charset="0"/>
                <a:ea typeface="Unbounded" pitchFamily="34" charset="-122"/>
                <a:cs typeface="Unbounded" pitchFamily="34" charset="-120"/>
              </a:rPr>
              <a:t>Stroke Fatalities</a:t>
            </a:r>
            <a:endParaRPr lang="en-US" sz="1600" dirty="0"/>
          </a:p>
        </p:txBody>
      </p:sp>
      <p:sp>
        <p:nvSpPr>
          <p:cNvPr id="9" name="Text 6"/>
          <p:cNvSpPr/>
          <p:nvPr/>
        </p:nvSpPr>
        <p:spPr>
          <a:xfrm>
            <a:off x="613886" y="4847868"/>
            <a:ext cx="7916227" cy="280511"/>
          </a:xfrm>
          <a:prstGeom prst="rect">
            <a:avLst/>
          </a:prstGeom>
          <a:noFill/>
          <a:ln/>
        </p:spPr>
        <p:txBody>
          <a:bodyPr wrap="none" lIns="0" tIns="0" rIns="0" bIns="0" rtlCol="0" anchor="t"/>
          <a:lstStyle/>
          <a:p>
            <a:pPr marL="0" indent="0" algn="ctr">
              <a:lnSpc>
                <a:spcPts val="2200"/>
              </a:lnSpc>
              <a:buNone/>
            </a:pPr>
            <a:r>
              <a:rPr lang="en-US" sz="1600" dirty="0">
                <a:solidFill>
                  <a:srgbClr val="CAD6DE"/>
                </a:solidFill>
                <a:latin typeface="Cabin" pitchFamily="34" charset="0"/>
                <a:ea typeface="Cabin" pitchFamily="34" charset="-122"/>
                <a:cs typeface="Cabin" pitchFamily="34" charset="-120"/>
              </a:rPr>
              <a:t>Stroke itself accounts for about 5 million deaths annually, with many survivors facing long-term disabilities.</a:t>
            </a:r>
            <a:endParaRPr lang="en-US" sz="1600" dirty="0"/>
          </a:p>
        </p:txBody>
      </p:sp>
      <p:sp>
        <p:nvSpPr>
          <p:cNvPr id="10" name="Text 7"/>
          <p:cNvSpPr/>
          <p:nvPr/>
        </p:nvSpPr>
        <p:spPr>
          <a:xfrm>
            <a:off x="613886" y="5742146"/>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CAD6DE"/>
                </a:solidFill>
                <a:latin typeface="Unbounded" pitchFamily="34" charset="0"/>
                <a:ea typeface="Unbounded" pitchFamily="34" charset="-122"/>
                <a:cs typeface="Unbounded" pitchFamily="34" charset="-120"/>
              </a:rPr>
              <a:t>4.87%</a:t>
            </a:r>
            <a:endParaRPr lang="en-US" sz="4550" dirty="0"/>
          </a:p>
        </p:txBody>
      </p:sp>
      <p:sp>
        <p:nvSpPr>
          <p:cNvPr id="11" name="Text 8"/>
          <p:cNvSpPr/>
          <p:nvPr/>
        </p:nvSpPr>
        <p:spPr>
          <a:xfrm>
            <a:off x="3445193" y="6539984"/>
            <a:ext cx="2253496" cy="257889"/>
          </a:xfrm>
          <a:prstGeom prst="rect">
            <a:avLst/>
          </a:prstGeom>
          <a:noFill/>
          <a:ln/>
        </p:spPr>
        <p:txBody>
          <a:bodyPr wrap="none" lIns="0" tIns="0" rIns="0" bIns="0" rtlCol="0" anchor="t"/>
          <a:lstStyle/>
          <a:p>
            <a:pPr marL="0" indent="0" algn="ctr">
              <a:lnSpc>
                <a:spcPts val="2000"/>
              </a:lnSpc>
              <a:buNone/>
            </a:pPr>
            <a:r>
              <a:rPr lang="en-US" sz="1600" dirty="0">
                <a:solidFill>
                  <a:srgbClr val="CAD6DE"/>
                </a:solidFill>
                <a:latin typeface="Unbounded" pitchFamily="34" charset="0"/>
                <a:ea typeface="Unbounded" pitchFamily="34" charset="-122"/>
                <a:cs typeface="Unbounded" pitchFamily="34" charset="-120"/>
              </a:rPr>
              <a:t>Dataset Incidence</a:t>
            </a:r>
            <a:endParaRPr lang="en-US" sz="1600" dirty="0"/>
          </a:p>
        </p:txBody>
      </p:sp>
      <p:sp>
        <p:nvSpPr>
          <p:cNvPr id="12" name="Text 9"/>
          <p:cNvSpPr/>
          <p:nvPr/>
        </p:nvSpPr>
        <p:spPr>
          <a:xfrm>
            <a:off x="613886" y="6903006"/>
            <a:ext cx="7916227" cy="885530"/>
          </a:xfrm>
          <a:prstGeom prst="rect">
            <a:avLst/>
          </a:prstGeom>
          <a:noFill/>
          <a:ln/>
        </p:spPr>
        <p:txBody>
          <a:bodyPr wrap="square" lIns="0" tIns="0" rIns="0" bIns="0" rtlCol="0" anchor="t"/>
          <a:lstStyle/>
          <a:p>
            <a:pPr marL="0" indent="0" algn="ctr">
              <a:lnSpc>
                <a:spcPts val="2200"/>
              </a:lnSpc>
              <a:buNone/>
            </a:pPr>
            <a:r>
              <a:rPr lang="en-US" sz="1600" dirty="0">
                <a:solidFill>
                  <a:srgbClr val="CAD6DE"/>
                </a:solidFill>
                <a:latin typeface="Cabin" pitchFamily="34" charset="0"/>
                <a:ea typeface="Cabin" pitchFamily="34" charset="-122"/>
                <a:cs typeface="Cabin" pitchFamily="34" charset="-120"/>
              </a:rPr>
              <a:t>In our dataset of 5,110 patients, 249 (4.87%) have experienced a stroke, reflecting the general population's stroke occurrence.</a:t>
            </a:r>
            <a:endParaRPr lang="en-US" sz="1600" dirty="0"/>
          </a:p>
        </p:txBody>
      </p:sp>
      <p:sp>
        <p:nvSpPr>
          <p:cNvPr id="13" name="Rectangle 12"/>
          <p:cNvSpPr/>
          <p:nvPr/>
        </p:nvSpPr>
        <p:spPr>
          <a:xfrm>
            <a:off x="0" y="250900"/>
            <a:ext cx="10158226" cy="113877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bg1"/>
                </a:solidFill>
                <a:effectLst/>
                <a:uLnTx/>
                <a:uFillTx/>
                <a:latin typeface="Unbounded" panose="020B0604020202020204" charset="0"/>
                <a:cs typeface="Arial" panose="020B0604020202020204" pitchFamily="34" charset="0"/>
              </a:rPr>
              <a:t>Frequency and Cost Data for </a:t>
            </a:r>
            <a:r>
              <a:rPr kumimoji="0" lang="en-US" sz="3200" b="1" i="0" u="none" strike="noStrike" kern="0" cap="none" spc="0" normalizeH="0" baseline="0" noProof="0" dirty="0">
                <a:ln>
                  <a:noFill/>
                </a:ln>
                <a:solidFill>
                  <a:schemeClr val="bg1"/>
                </a:solidFill>
                <a:effectLst/>
                <a:uLnTx/>
                <a:uFillTx/>
                <a:latin typeface="Unbounded" panose="020B0604020202020204" charset="0"/>
                <a:cs typeface="Arial" panose="020B0604020202020204" pitchFamily="34" charset="0"/>
              </a:rPr>
              <a:t>Stroke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Unbounded" panose="020B0604020202020204" charset="0"/>
                <a:cs typeface="Arial" panose="020B0604020202020204" pitchFamily="34" charset="0"/>
              </a:rPr>
              <a:t>Statistics from WHO:</a:t>
            </a:r>
            <a:endParaRPr kumimoji="0" lang="en-US" sz="3200" b="0" i="0" u="none" strike="noStrike" kern="0" cap="none" spc="0" normalizeH="0" baseline="0" noProof="0" dirty="0">
              <a:ln>
                <a:noFill/>
              </a:ln>
              <a:solidFill>
                <a:schemeClr val="bg1"/>
              </a:solidFill>
              <a:effectLst/>
              <a:uLnTx/>
              <a:uFillTx/>
              <a:latin typeface="Unbounded"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3661" y="569595"/>
            <a:ext cx="11378691" cy="608052"/>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Hypertensive Patients and Stroke Risk</a:t>
            </a:r>
            <a:endParaRPr lang="en-US" sz="3800" dirty="0"/>
          </a:p>
        </p:txBody>
      </p:sp>
      <p:pic>
        <p:nvPicPr>
          <p:cNvPr id="3" name="Image 0" descr="preencoded.png"/>
          <p:cNvPicPr>
            <a:picLocks noChangeAspect="1"/>
          </p:cNvPicPr>
          <p:nvPr/>
        </p:nvPicPr>
        <p:blipFill>
          <a:blip r:embed="rId3"/>
          <a:stretch>
            <a:fillRect/>
          </a:stretch>
        </p:blipFill>
        <p:spPr>
          <a:xfrm>
            <a:off x="3203615" y="1591151"/>
            <a:ext cx="1631394" cy="1172170"/>
          </a:xfrm>
          <a:prstGeom prst="rect">
            <a:avLst/>
          </a:prstGeom>
        </p:spPr>
      </p:pic>
      <p:sp>
        <p:nvSpPr>
          <p:cNvPr id="4" name="Text 1"/>
          <p:cNvSpPr/>
          <p:nvPr/>
        </p:nvSpPr>
        <p:spPr>
          <a:xfrm>
            <a:off x="3958352" y="2115264"/>
            <a:ext cx="121801" cy="413504"/>
          </a:xfrm>
          <a:prstGeom prst="rect">
            <a:avLst/>
          </a:prstGeom>
          <a:noFill/>
          <a:ln/>
        </p:spPr>
        <p:txBody>
          <a:bodyPr wrap="none" lIns="0" tIns="0" rIns="0" bIns="0" rtlCol="0" anchor="t"/>
          <a:lstStyle/>
          <a:p>
            <a:pPr marL="0" indent="0" algn="ctr">
              <a:lnSpc>
                <a:spcPts val="3250"/>
              </a:lnSpc>
              <a:buNone/>
            </a:pPr>
            <a:r>
              <a:rPr lang="en-US" sz="2000" dirty="0">
                <a:solidFill>
                  <a:srgbClr val="CAD6DE"/>
                </a:solidFill>
                <a:latin typeface="Unbounded" pitchFamily="34" charset="0"/>
              </a:rPr>
              <a:t>1</a:t>
            </a:r>
            <a:endParaRPr lang="en-US" sz="2000" dirty="0"/>
          </a:p>
        </p:txBody>
      </p:sp>
      <p:sp>
        <p:nvSpPr>
          <p:cNvPr id="5" name="Text 2"/>
          <p:cNvSpPr/>
          <p:nvPr/>
        </p:nvSpPr>
        <p:spPr>
          <a:xfrm>
            <a:off x="5041702" y="1797844"/>
            <a:ext cx="2828330" cy="303967"/>
          </a:xfrm>
          <a:prstGeom prst="rect">
            <a:avLst/>
          </a:prstGeom>
          <a:noFill/>
          <a:ln/>
        </p:spPr>
        <p:txBody>
          <a:bodyPr wrap="none" lIns="0" tIns="0" rIns="0" bIns="0" rtlCol="0" anchor="t"/>
          <a:lstStyle/>
          <a:p>
            <a:pPr marL="0" indent="0" algn="l">
              <a:lnSpc>
                <a:spcPts val="2350"/>
              </a:lnSpc>
              <a:buNone/>
            </a:pPr>
            <a:endParaRPr lang="en-US" sz="1900" dirty="0"/>
          </a:p>
        </p:txBody>
      </p:sp>
      <p:sp>
        <p:nvSpPr>
          <p:cNvPr id="6" name="Text 3"/>
          <p:cNvSpPr/>
          <p:nvPr/>
        </p:nvSpPr>
        <p:spPr>
          <a:xfrm>
            <a:off x="5041702" y="2225754"/>
            <a:ext cx="3787497" cy="330875"/>
          </a:xfrm>
          <a:prstGeom prst="rect">
            <a:avLst/>
          </a:prstGeom>
          <a:noFill/>
          <a:ln/>
        </p:spPr>
        <p:txBody>
          <a:bodyPr wrap="none" lIns="0" tIns="0" rIns="0" bIns="0" rtlCol="0" anchor="t"/>
          <a:lstStyle/>
          <a:p>
            <a:pPr marL="0" indent="0" algn="l">
              <a:lnSpc>
                <a:spcPts val="2600"/>
              </a:lnSpc>
              <a:buNone/>
            </a:pPr>
            <a:r>
              <a:rPr lang="en-US" sz="2400" dirty="0">
                <a:solidFill>
                  <a:srgbClr val="CAD6DE"/>
                </a:solidFill>
                <a:latin typeface="Cabin" pitchFamily="34" charset="0"/>
                <a:ea typeface="Cabin" pitchFamily="34" charset="-122"/>
                <a:cs typeface="Cabin" pitchFamily="34" charset="-120"/>
              </a:rPr>
              <a:t>Among population in our dataset</a:t>
            </a:r>
            <a:endParaRPr lang="en-US" sz="2400" dirty="0"/>
          </a:p>
        </p:txBody>
      </p:sp>
      <p:sp>
        <p:nvSpPr>
          <p:cNvPr id="7" name="Shape 4"/>
          <p:cNvSpPr/>
          <p:nvPr/>
        </p:nvSpPr>
        <p:spPr>
          <a:xfrm>
            <a:off x="4886682" y="2779633"/>
            <a:ext cx="8968383" cy="11430"/>
          </a:xfrm>
          <a:prstGeom prst="roundRect">
            <a:avLst>
              <a:gd name="adj" fmla="val 271345"/>
            </a:avLst>
          </a:prstGeom>
          <a:solidFill>
            <a:srgbClr val="49606E"/>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387918" y="2814995"/>
            <a:ext cx="3262789" cy="1172170"/>
          </a:xfrm>
          <a:prstGeom prst="rect">
            <a:avLst/>
          </a:prstGeom>
        </p:spPr>
      </p:pic>
      <p:sp>
        <p:nvSpPr>
          <p:cNvPr id="9" name="Text 5"/>
          <p:cNvSpPr/>
          <p:nvPr/>
        </p:nvSpPr>
        <p:spPr>
          <a:xfrm>
            <a:off x="3917275" y="3194328"/>
            <a:ext cx="203954" cy="413504"/>
          </a:xfrm>
          <a:prstGeom prst="rect">
            <a:avLst/>
          </a:prstGeom>
          <a:noFill/>
          <a:ln/>
        </p:spPr>
        <p:txBody>
          <a:bodyPr wrap="none" lIns="0" tIns="0" rIns="0" bIns="0" rtlCol="0" anchor="t"/>
          <a:lstStyle/>
          <a:p>
            <a:pPr marL="0" indent="0" algn="ctr">
              <a:lnSpc>
                <a:spcPts val="3250"/>
              </a:lnSpc>
              <a:buNone/>
            </a:pPr>
            <a:r>
              <a:rPr lang="en-US" sz="2000" dirty="0">
                <a:solidFill>
                  <a:srgbClr val="CAD6DE"/>
                </a:solidFill>
                <a:latin typeface="Unbounded" pitchFamily="34" charset="0"/>
                <a:ea typeface="Unbounded" pitchFamily="34" charset="-122"/>
                <a:cs typeface="Unbounded" pitchFamily="34" charset="-120"/>
              </a:rPr>
              <a:t>2</a:t>
            </a:r>
            <a:endParaRPr lang="en-US" sz="2000" dirty="0"/>
          </a:p>
        </p:txBody>
      </p:sp>
      <p:sp>
        <p:nvSpPr>
          <p:cNvPr id="10" name="Text 6"/>
          <p:cNvSpPr/>
          <p:nvPr/>
        </p:nvSpPr>
        <p:spPr>
          <a:xfrm>
            <a:off x="5857399" y="3021687"/>
            <a:ext cx="3902988" cy="303967"/>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498 Hypertensive Patients</a:t>
            </a:r>
            <a:endParaRPr lang="en-US" sz="1900" dirty="0"/>
          </a:p>
        </p:txBody>
      </p:sp>
      <p:sp>
        <p:nvSpPr>
          <p:cNvPr id="11" name="Text 7"/>
          <p:cNvSpPr/>
          <p:nvPr/>
        </p:nvSpPr>
        <p:spPr>
          <a:xfrm>
            <a:off x="5857399" y="3449598"/>
            <a:ext cx="3902988" cy="330875"/>
          </a:xfrm>
          <a:prstGeom prst="rect">
            <a:avLst/>
          </a:prstGeom>
          <a:noFill/>
          <a:ln/>
        </p:spPr>
        <p:txBody>
          <a:bodyPr wrap="none" lIns="0" tIns="0" rIns="0" bIns="0" rtlCol="0" anchor="t"/>
          <a:lstStyle/>
          <a:p>
            <a:pPr marL="0" indent="0" algn="l">
              <a:lnSpc>
                <a:spcPts val="2600"/>
              </a:lnSpc>
              <a:buNone/>
            </a:pPr>
            <a:r>
              <a:rPr lang="en-US" sz="2000" dirty="0">
                <a:solidFill>
                  <a:srgbClr val="CAD6DE"/>
                </a:solidFill>
                <a:latin typeface="Cabin" pitchFamily="34" charset="0"/>
                <a:ea typeface="Cabin" pitchFamily="34" charset="-122"/>
                <a:cs typeface="Cabin" pitchFamily="34" charset="-120"/>
              </a:rPr>
              <a:t>Identified in the dataset</a:t>
            </a:r>
            <a:endParaRPr lang="en-US" sz="2000" dirty="0"/>
          </a:p>
        </p:txBody>
      </p:sp>
      <p:sp>
        <p:nvSpPr>
          <p:cNvPr id="12" name="Shape 8"/>
          <p:cNvSpPr/>
          <p:nvPr/>
        </p:nvSpPr>
        <p:spPr>
          <a:xfrm>
            <a:off x="5702379" y="4003477"/>
            <a:ext cx="8152686" cy="11430"/>
          </a:xfrm>
          <a:prstGeom prst="roundRect">
            <a:avLst>
              <a:gd name="adj" fmla="val 271345"/>
            </a:avLst>
          </a:prstGeom>
          <a:solidFill>
            <a:srgbClr val="49606E"/>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1572220" y="4038838"/>
            <a:ext cx="4894183" cy="1172170"/>
          </a:xfrm>
          <a:prstGeom prst="rect">
            <a:avLst/>
          </a:prstGeom>
        </p:spPr>
      </p:pic>
      <p:sp>
        <p:nvSpPr>
          <p:cNvPr id="14" name="Text 9"/>
          <p:cNvSpPr/>
          <p:nvPr/>
        </p:nvSpPr>
        <p:spPr>
          <a:xfrm>
            <a:off x="3915370" y="4418171"/>
            <a:ext cx="207764" cy="413504"/>
          </a:xfrm>
          <a:prstGeom prst="rect">
            <a:avLst/>
          </a:prstGeom>
          <a:noFill/>
          <a:ln/>
        </p:spPr>
        <p:txBody>
          <a:bodyPr wrap="none" lIns="0" tIns="0" rIns="0" bIns="0" rtlCol="0" anchor="t"/>
          <a:lstStyle/>
          <a:p>
            <a:pPr marL="0" indent="0" algn="ctr">
              <a:lnSpc>
                <a:spcPts val="3250"/>
              </a:lnSpc>
              <a:buNone/>
            </a:pPr>
            <a:r>
              <a:rPr lang="en-US" sz="2000" dirty="0">
                <a:solidFill>
                  <a:srgbClr val="CAD6DE"/>
                </a:solidFill>
                <a:latin typeface="Unbounded" pitchFamily="34" charset="0"/>
                <a:ea typeface="Unbounded" pitchFamily="34" charset="-122"/>
                <a:cs typeface="Unbounded" pitchFamily="34" charset="-120"/>
              </a:rPr>
              <a:t>3</a:t>
            </a:r>
            <a:endParaRPr lang="en-US" sz="2000" dirty="0"/>
          </a:p>
        </p:txBody>
      </p:sp>
      <p:sp>
        <p:nvSpPr>
          <p:cNvPr id="15" name="Text 10"/>
          <p:cNvSpPr/>
          <p:nvPr/>
        </p:nvSpPr>
        <p:spPr>
          <a:xfrm>
            <a:off x="6673096" y="4245531"/>
            <a:ext cx="2417683" cy="303967"/>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66 Stroke Cases</a:t>
            </a:r>
            <a:endParaRPr lang="en-US" sz="1900" dirty="0"/>
          </a:p>
        </p:txBody>
      </p:sp>
      <p:sp>
        <p:nvSpPr>
          <p:cNvPr id="16" name="Text 11"/>
          <p:cNvSpPr/>
          <p:nvPr/>
        </p:nvSpPr>
        <p:spPr>
          <a:xfrm>
            <a:off x="6673096" y="4673441"/>
            <a:ext cx="2417683" cy="330875"/>
          </a:xfrm>
          <a:prstGeom prst="rect">
            <a:avLst/>
          </a:prstGeom>
          <a:noFill/>
          <a:ln/>
        </p:spPr>
        <p:txBody>
          <a:bodyPr wrap="none" lIns="0" tIns="0" rIns="0" bIns="0" rtlCol="0" anchor="t"/>
          <a:lstStyle/>
          <a:p>
            <a:pPr marL="0" indent="0" algn="l">
              <a:lnSpc>
                <a:spcPts val="2600"/>
              </a:lnSpc>
              <a:buNone/>
            </a:pPr>
            <a:r>
              <a:rPr lang="en-US" sz="2000" dirty="0">
                <a:solidFill>
                  <a:srgbClr val="CAD6DE"/>
                </a:solidFill>
                <a:latin typeface="Cabin" pitchFamily="34" charset="0"/>
                <a:ea typeface="Cabin" pitchFamily="34" charset="-122"/>
                <a:cs typeface="Cabin" pitchFamily="34" charset="-120"/>
              </a:rPr>
              <a:t>In hypertensive patients</a:t>
            </a:r>
            <a:endParaRPr lang="en-US" sz="2000" dirty="0"/>
          </a:p>
        </p:txBody>
      </p:sp>
      <p:sp>
        <p:nvSpPr>
          <p:cNvPr id="17" name="Shape 12"/>
          <p:cNvSpPr/>
          <p:nvPr/>
        </p:nvSpPr>
        <p:spPr>
          <a:xfrm>
            <a:off x="6518077" y="5227320"/>
            <a:ext cx="7336988" cy="11430"/>
          </a:xfrm>
          <a:prstGeom prst="roundRect">
            <a:avLst>
              <a:gd name="adj" fmla="val 271345"/>
            </a:avLst>
          </a:prstGeom>
          <a:solidFill>
            <a:srgbClr val="49606E"/>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756523" y="5262682"/>
            <a:ext cx="6525578" cy="1172170"/>
          </a:xfrm>
          <a:prstGeom prst="rect">
            <a:avLst/>
          </a:prstGeom>
        </p:spPr>
      </p:pic>
      <p:sp>
        <p:nvSpPr>
          <p:cNvPr id="19" name="Text 13"/>
          <p:cNvSpPr/>
          <p:nvPr/>
        </p:nvSpPr>
        <p:spPr>
          <a:xfrm>
            <a:off x="3915489" y="5642015"/>
            <a:ext cx="207526" cy="413504"/>
          </a:xfrm>
          <a:prstGeom prst="rect">
            <a:avLst/>
          </a:prstGeom>
          <a:noFill/>
          <a:ln/>
        </p:spPr>
        <p:txBody>
          <a:bodyPr wrap="none" lIns="0" tIns="0" rIns="0" bIns="0" rtlCol="0" anchor="t"/>
          <a:lstStyle/>
          <a:p>
            <a:pPr marL="0" indent="0" algn="ctr">
              <a:lnSpc>
                <a:spcPts val="3250"/>
              </a:lnSpc>
              <a:buNone/>
            </a:pPr>
            <a:r>
              <a:rPr lang="en-US" sz="2000" dirty="0">
                <a:solidFill>
                  <a:srgbClr val="CAD6DE"/>
                </a:solidFill>
                <a:latin typeface="Unbounded" pitchFamily="34" charset="0"/>
                <a:ea typeface="Unbounded" pitchFamily="34" charset="-122"/>
                <a:cs typeface="Unbounded" pitchFamily="34" charset="-120"/>
              </a:rPr>
              <a:t>4</a:t>
            </a:r>
            <a:endParaRPr lang="en-US" sz="2000" dirty="0"/>
          </a:p>
        </p:txBody>
      </p:sp>
      <p:sp>
        <p:nvSpPr>
          <p:cNvPr id="20" name="Text 14"/>
          <p:cNvSpPr/>
          <p:nvPr/>
        </p:nvSpPr>
        <p:spPr>
          <a:xfrm>
            <a:off x="7488793" y="5469374"/>
            <a:ext cx="2749272" cy="303967"/>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4.87% Overall Rate</a:t>
            </a:r>
            <a:endParaRPr lang="en-US" sz="1900" dirty="0"/>
          </a:p>
        </p:txBody>
      </p:sp>
      <p:sp>
        <p:nvSpPr>
          <p:cNvPr id="21" name="Text 15"/>
          <p:cNvSpPr/>
          <p:nvPr/>
        </p:nvSpPr>
        <p:spPr>
          <a:xfrm>
            <a:off x="7488793" y="5897285"/>
            <a:ext cx="2749272" cy="330875"/>
          </a:xfrm>
          <a:prstGeom prst="rect">
            <a:avLst/>
          </a:prstGeom>
          <a:noFill/>
          <a:ln/>
        </p:spPr>
        <p:txBody>
          <a:bodyPr wrap="none" lIns="0" tIns="0" rIns="0" bIns="0" rtlCol="0" anchor="t"/>
          <a:lstStyle/>
          <a:p>
            <a:pPr marL="0" indent="0" algn="l">
              <a:lnSpc>
                <a:spcPts val="2600"/>
              </a:lnSpc>
              <a:buNone/>
            </a:pPr>
            <a:r>
              <a:rPr lang="en-US" sz="2000" dirty="0">
                <a:solidFill>
                  <a:srgbClr val="CAD6DE"/>
                </a:solidFill>
                <a:latin typeface="Cabin" pitchFamily="34" charset="0"/>
                <a:ea typeface="Cabin" pitchFamily="34" charset="-122"/>
                <a:cs typeface="Cabin" pitchFamily="34" charset="-120"/>
              </a:rPr>
              <a:t>Stroke rate in the entire dataset</a:t>
            </a:r>
            <a:endParaRPr lang="en-US" sz="2000" dirty="0"/>
          </a:p>
        </p:txBody>
      </p:sp>
      <p:sp>
        <p:nvSpPr>
          <p:cNvPr id="22" name="Text 16"/>
          <p:cNvSpPr/>
          <p:nvPr/>
        </p:nvSpPr>
        <p:spPr>
          <a:xfrm>
            <a:off x="723662" y="6667381"/>
            <a:ext cx="13183076" cy="992624"/>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2000" dirty="0">
                <a:solidFill>
                  <a:schemeClr val="bg1"/>
                </a:solidFill>
                <a:latin typeface="Cabin" pitchFamily="34" charset="0"/>
                <a:ea typeface="Cabin" pitchFamily="34" charset="-122"/>
                <a:cs typeface="Cabin" pitchFamily="34" charset="-120"/>
              </a:rPr>
              <a:t>The significantly higher stroke rate among hypertensive patients (13.25% vs 4.87% overall) underscores the critical need for targeted prevention strategies.</a:t>
            </a:r>
          </a:p>
          <a:p>
            <a:pPr marL="285750" indent="-285750">
              <a:lnSpc>
                <a:spcPts val="2600"/>
              </a:lnSpc>
              <a:buFont typeface="Arial" panose="020B0604020202020204" pitchFamily="34" charset="0"/>
              <a:buChar char="•"/>
            </a:pPr>
            <a:r>
              <a:rPr lang="en-US" sz="2000" dirty="0">
                <a:solidFill>
                  <a:schemeClr val="bg1"/>
                </a:solidFill>
              </a:rPr>
              <a:t>High stroke rate among hypertensive patients indicates substantial healthcare expenses. </a:t>
            </a:r>
          </a:p>
          <a:p>
            <a:pPr marL="285750" indent="-285750">
              <a:lnSpc>
                <a:spcPts val="2600"/>
              </a:lnSpc>
              <a:buFont typeface="Arial" panose="020B0604020202020204" pitchFamily="34" charset="0"/>
              <a:buChar char="•"/>
            </a:pPr>
            <a:r>
              <a:rPr lang="en-US" sz="2000" dirty="0">
                <a:solidFill>
                  <a:schemeClr val="bg1"/>
                </a:solidFill>
              </a:rPr>
              <a:t>Targeted prevention for this group could lower costs by reducing the need for costly treatments and long-term care.</a:t>
            </a:r>
          </a:p>
          <a:p>
            <a:pPr marL="0" indent="0">
              <a:lnSpc>
                <a:spcPts val="2600"/>
              </a:lnSpc>
              <a:buNone/>
            </a:pPr>
            <a:endParaRPr lang="en-US" sz="1600" dirty="0">
              <a:solidFill>
                <a:schemeClr val="bg1"/>
              </a:solidFill>
            </a:endParaRPr>
          </a:p>
        </p:txBody>
      </p:sp>
      <p:sp>
        <p:nvSpPr>
          <p:cNvPr id="23" name="TextBox 22"/>
          <p:cNvSpPr txBox="1"/>
          <p:nvPr/>
        </p:nvSpPr>
        <p:spPr>
          <a:xfrm>
            <a:off x="12844631" y="7756264"/>
            <a:ext cx="1785769" cy="473336"/>
          </a:xfrm>
          <a:prstGeom prst="rect">
            <a:avLst/>
          </a:prstGeom>
          <a:solidFill>
            <a:schemeClr val="tx2">
              <a:lumMod val="50000"/>
            </a:schemeClr>
          </a:solid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7" name="TextBox 16"/>
          <p:cNvSpPr txBox="1"/>
          <p:nvPr/>
        </p:nvSpPr>
        <p:spPr>
          <a:xfrm>
            <a:off x="12833873" y="7727632"/>
            <a:ext cx="1721223" cy="369332"/>
          </a:xfrm>
          <a:prstGeom prst="rect">
            <a:avLst/>
          </a:prstGeom>
          <a:solidFill>
            <a:schemeClr val="tx2">
              <a:lumMod val="50000"/>
            </a:schemeClr>
          </a:solidFill>
        </p:spPr>
        <p:txBody>
          <a:bodyPr wrap="square" rtlCol="0">
            <a:spAutoFit/>
          </a:bodyPr>
          <a:lstStyle/>
          <a:p>
            <a:pPr algn="ctr"/>
            <a:endParaRPr lang="en-US" b="1" i="1" dirty="0">
              <a:solidFill>
                <a:schemeClr val="bg1"/>
              </a:solidFill>
            </a:endParaRPr>
          </a:p>
        </p:txBody>
      </p:sp>
      <p:sp>
        <p:nvSpPr>
          <p:cNvPr id="18" name="Rectangle 17"/>
          <p:cNvSpPr/>
          <p:nvPr/>
        </p:nvSpPr>
        <p:spPr>
          <a:xfrm>
            <a:off x="3636085" y="134779"/>
            <a:ext cx="10233796" cy="172354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solidFill>
                <a:effectLst/>
                <a:uLnTx/>
                <a:uFillTx/>
                <a:latin typeface="Unbounded" panose="020B0604020202020204" charset="0"/>
                <a:cs typeface="Arial" panose="020B0604020202020204" pitchFamily="34" charset="0"/>
              </a:rPr>
              <a:t>Measurement Approach and Model Selection</a:t>
            </a:r>
            <a:br>
              <a:rPr kumimoji="0" lang="en-US" sz="4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dirty="0">
              <a:ln>
                <a:noFill/>
              </a:ln>
              <a:solidFill>
                <a:schemeClr val="bg1"/>
              </a:solidFill>
              <a:effectLst/>
              <a:uLnTx/>
              <a:uFillTx/>
            </a:endParaRPr>
          </a:p>
        </p:txBody>
      </p:sp>
      <p:sp>
        <p:nvSpPr>
          <p:cNvPr id="20" name="Content Placeholder 4"/>
          <p:cNvSpPr txBox="1">
            <a:spLocks/>
          </p:cNvSpPr>
          <p:nvPr/>
        </p:nvSpPr>
        <p:spPr>
          <a:xfrm>
            <a:off x="3510570" y="2027142"/>
            <a:ext cx="10515600" cy="60698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Calibri" panose="020F0502020204030204"/>
              </a:rPr>
              <a:t>Model Selection: </a:t>
            </a: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Calibri" panose="020F0502020204030204"/>
              </a:rPr>
              <a:t>Random Forest and </a:t>
            </a:r>
            <a:r>
              <a:rPr kumimoji="0" lang="en-US" b="0" i="0" u="none" strike="noStrike" kern="1200" cap="none" spc="0" normalizeH="0" baseline="0" noProof="0" dirty="0" err="1">
                <a:ln>
                  <a:noFill/>
                </a:ln>
                <a:solidFill>
                  <a:schemeClr val="bg1"/>
                </a:solidFill>
                <a:effectLst/>
                <a:uLnTx/>
                <a:uFillTx/>
                <a:latin typeface="Calibri" panose="020F0502020204030204"/>
              </a:rPr>
              <a:t>XGBoost</a:t>
            </a:r>
            <a:r>
              <a:rPr kumimoji="0" lang="en-US" b="0" i="0" u="none" strike="noStrike" kern="1200" cap="none" spc="0" normalizeH="0" baseline="0" noProof="0" dirty="0">
                <a:ln>
                  <a:noFill/>
                </a:ln>
                <a:solidFill>
                  <a:schemeClr val="bg1"/>
                </a:solidFill>
                <a:effectLst/>
                <a:uLnTx/>
                <a:uFillTx/>
                <a:latin typeface="Calibri" panose="020F0502020204030204"/>
              </a:rPr>
              <a:t> for their robustness and strong predictive power in structured health data.</a:t>
            </a: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Calibri" panose="020F0502020204030204"/>
              </a:rPr>
              <a:t>Logistic Regression as an interpretable baseline</a:t>
            </a: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Calibri" panose="020F0502020204030204"/>
              </a:rPr>
              <a:t>Neural Networks (MLP) for capturing complex, non-linear relationships. </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bg1"/>
                </a:solidFill>
                <a:effectLst/>
                <a:uLnTx/>
                <a:uFillTx/>
                <a:latin typeface="Calibri" panose="020F0502020204030204"/>
              </a:rPr>
              <a:t>This mix allows us to optimize both accuracy and clarity in stroke prediction, crucial in a medical context. </a:t>
            </a: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Calibri" panose="020F0502020204030204"/>
              </a:rPr>
              <a:t>Secondary options: </a:t>
            </a:r>
            <a:r>
              <a:rPr kumimoji="0" lang="en-US" sz="2400" b="0" i="0" u="none" strike="noStrike" kern="1200" cap="none" spc="0" normalizeH="0" baseline="0" noProof="0" dirty="0">
                <a:ln>
                  <a:noFill/>
                </a:ln>
                <a:solidFill>
                  <a:schemeClr val="bg1"/>
                </a:solidFill>
                <a:effectLst/>
                <a:uLnTx/>
                <a:uFillTx/>
                <a:latin typeface="Calibri" panose="020F0502020204030204"/>
              </a:rPr>
              <a:t>SVM and </a:t>
            </a:r>
            <a:r>
              <a:rPr kumimoji="0" lang="en-US" sz="2400" b="0" i="0" u="none" strike="noStrike" kern="1200" cap="none" spc="0" normalizeH="0" baseline="0" noProof="0" dirty="0" err="1">
                <a:ln>
                  <a:noFill/>
                </a:ln>
                <a:solidFill>
                  <a:schemeClr val="bg1"/>
                </a:solidFill>
                <a:effectLst/>
                <a:uLnTx/>
                <a:uFillTx/>
                <a:latin typeface="Calibri" panose="020F0502020204030204"/>
              </a:rPr>
              <a:t>GaussianNB</a:t>
            </a:r>
            <a:r>
              <a:rPr kumimoji="0" lang="en-US" sz="2400" b="0" i="0" u="none" strike="noStrike" kern="1200" cap="none" spc="0" normalizeH="0" baseline="0" noProof="0" dirty="0">
                <a:ln>
                  <a:noFill/>
                </a:ln>
                <a:solidFill>
                  <a:schemeClr val="bg1"/>
                </a:solidFill>
                <a:effectLst/>
                <a:uLnTx/>
                <a:uFillTx/>
                <a:latin typeface="Calibri" panose="020F0502020204030204"/>
              </a:rPr>
              <a:t> were considered. </a:t>
            </a: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bg1"/>
                </a:solidFill>
                <a:effectLst/>
                <a:uLnTx/>
                <a:uFillTx/>
                <a:latin typeface="Calibri" panose="020F0502020204030204"/>
              </a:rPr>
              <a:t>Strengths and Weaknesses of Data:</a:t>
            </a:r>
            <a:endParaRPr kumimoji="0" lang="en-US" sz="2400" b="0" i="0" u="none" strike="noStrike" kern="1200" cap="none" spc="0" normalizeH="0" baseline="0" noProof="0" dirty="0">
              <a:ln>
                <a:noFill/>
              </a:ln>
              <a:solidFill>
                <a:schemeClr val="bg1"/>
              </a:solidFill>
              <a:effectLst/>
              <a:uLnTx/>
              <a:uFillTx/>
              <a:latin typeface="Calibri" panose="020F0502020204030204"/>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bg1"/>
                </a:solidFill>
                <a:effectLst/>
                <a:uLnTx/>
                <a:uFillTx/>
                <a:latin typeface="Calibri" panose="020F0502020204030204"/>
              </a:rPr>
              <a:t>Strengths:</a:t>
            </a:r>
            <a:r>
              <a:rPr kumimoji="0" lang="en-US" b="0" i="0" u="none" strike="noStrike" kern="1200" cap="none" spc="0" normalizeH="0" baseline="0" noProof="0" dirty="0">
                <a:ln>
                  <a:noFill/>
                </a:ln>
                <a:solidFill>
                  <a:schemeClr val="bg1"/>
                </a:solidFill>
                <a:effectLst/>
                <a:uLnTx/>
                <a:uFillTx/>
                <a:latin typeface="Calibri" panose="020F0502020204030204"/>
              </a:rPr>
              <a:t> Dataset includes a broad spectrum of relevant health metrics that provide comprehensive input for predictive analysis.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bg1"/>
                </a:solidFill>
                <a:effectLst/>
                <a:uLnTx/>
                <a:uFillTx/>
                <a:latin typeface="Calibri" panose="020F0502020204030204"/>
              </a:rPr>
              <a:t>Weaknesses:</a:t>
            </a:r>
            <a:r>
              <a:rPr kumimoji="0" lang="en-US" b="0" i="0" u="none" strike="noStrike" kern="1200" cap="none" spc="0" normalizeH="0" baseline="0" noProof="0" dirty="0">
                <a:ln>
                  <a:noFill/>
                </a:ln>
                <a:solidFill>
                  <a:schemeClr val="bg1"/>
                </a:solidFill>
                <a:effectLst/>
                <a:uLnTx/>
                <a:uFillTx/>
                <a:latin typeface="Calibri" panose="020F0502020204030204"/>
              </a:rPr>
              <a:t> Dataset imbalance with fewer stroke cases, necessitating oversampling techniques like SMOTE to ensure balanced training and reliable model performance​.</a:t>
            </a:r>
          </a:p>
        </p:txBody>
      </p:sp>
      <p:pic>
        <p:nvPicPr>
          <p:cNvPr id="21" name="Picture 20"/>
          <p:cNvPicPr>
            <a:picLocks noChangeAspect="1"/>
          </p:cNvPicPr>
          <p:nvPr/>
        </p:nvPicPr>
        <p:blipFill>
          <a:blip r:embed="rId3"/>
          <a:stretch>
            <a:fillRect/>
          </a:stretch>
        </p:blipFill>
        <p:spPr>
          <a:xfrm>
            <a:off x="6715" y="1709841"/>
            <a:ext cx="3503855" cy="62024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836295" y="547148"/>
            <a:ext cx="7680484" cy="1229916"/>
          </a:xfrm>
          <a:prstGeom prst="rect">
            <a:avLst/>
          </a:prstGeom>
          <a:noFill/>
          <a:ln/>
        </p:spPr>
        <p:txBody>
          <a:bodyPr wrap="squar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Addressing Risk Adjustment and Severity</a:t>
            </a:r>
            <a:endParaRPr lang="en-US" sz="3850" dirty="0"/>
          </a:p>
        </p:txBody>
      </p:sp>
      <p:sp>
        <p:nvSpPr>
          <p:cNvPr id="4" name="Shape 1"/>
          <p:cNvSpPr/>
          <p:nvPr/>
        </p:nvSpPr>
        <p:spPr>
          <a:xfrm>
            <a:off x="731757" y="2439592"/>
            <a:ext cx="7680483" cy="2319696"/>
          </a:xfrm>
          <a:prstGeom prst="roundRect">
            <a:avLst>
              <a:gd name="adj" fmla="val 1108"/>
            </a:avLst>
          </a:prstGeom>
          <a:solidFill>
            <a:srgbClr val="304755"/>
          </a:solidFill>
          <a:ln/>
        </p:spPr>
        <p:txBody>
          <a:bodyPr/>
          <a:lstStyle/>
          <a:p>
            <a:endParaRPr lang="en-US"/>
          </a:p>
        </p:txBody>
      </p:sp>
      <p:sp>
        <p:nvSpPr>
          <p:cNvPr id="5" name="Text 2"/>
          <p:cNvSpPr/>
          <p:nvPr/>
        </p:nvSpPr>
        <p:spPr>
          <a:xfrm>
            <a:off x="940832" y="2648664"/>
            <a:ext cx="4093876" cy="614839"/>
          </a:xfrm>
          <a:prstGeom prst="rect">
            <a:avLst/>
          </a:prstGeom>
          <a:noFill/>
          <a:ln/>
        </p:spPr>
        <p:txBody>
          <a:bodyPr wrap="squar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Class Imbalance Solution</a:t>
            </a:r>
            <a:endParaRPr lang="en-US" sz="1900" dirty="0"/>
          </a:p>
        </p:txBody>
      </p:sp>
      <p:sp>
        <p:nvSpPr>
          <p:cNvPr id="6" name="Text 3"/>
          <p:cNvSpPr/>
          <p:nvPr/>
        </p:nvSpPr>
        <p:spPr>
          <a:xfrm>
            <a:off x="940832" y="3270201"/>
            <a:ext cx="7057414" cy="167223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Implemented SMOTE (Synthetic Minority Over-sampling Technique) to address the minority of stroke cases, ensuring balanced training data and reliable model performance.</a:t>
            </a:r>
            <a:endParaRPr lang="en-US" sz="1600" dirty="0"/>
          </a:p>
        </p:txBody>
      </p:sp>
      <p:sp>
        <p:nvSpPr>
          <p:cNvPr id="10" name="Shape 7"/>
          <p:cNvSpPr/>
          <p:nvPr/>
        </p:nvSpPr>
        <p:spPr>
          <a:xfrm>
            <a:off x="731758" y="5186482"/>
            <a:ext cx="7680484" cy="2147053"/>
          </a:xfrm>
          <a:prstGeom prst="roundRect">
            <a:avLst>
              <a:gd name="adj" fmla="val 1691"/>
            </a:avLst>
          </a:prstGeom>
          <a:solidFill>
            <a:srgbClr val="304755"/>
          </a:solidFill>
          <a:ln/>
        </p:spPr>
        <p:txBody>
          <a:bodyPr/>
          <a:lstStyle/>
          <a:p>
            <a:endParaRPr lang="en-US"/>
          </a:p>
        </p:txBody>
      </p:sp>
      <p:sp>
        <p:nvSpPr>
          <p:cNvPr id="11" name="Text 8"/>
          <p:cNvSpPr/>
          <p:nvPr/>
        </p:nvSpPr>
        <p:spPr>
          <a:xfrm>
            <a:off x="940832" y="5688330"/>
            <a:ext cx="4423886" cy="307419"/>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Categorical Variable Encoding</a:t>
            </a:r>
            <a:endParaRPr lang="en-US" sz="1900" dirty="0"/>
          </a:p>
        </p:txBody>
      </p:sp>
      <p:sp>
        <p:nvSpPr>
          <p:cNvPr id="12" name="Text 9"/>
          <p:cNvSpPr/>
          <p:nvPr/>
        </p:nvSpPr>
        <p:spPr>
          <a:xfrm>
            <a:off x="940832" y="6121122"/>
            <a:ext cx="7262336" cy="100334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Encoded categorical variables such as gender and smoking status to standardize input data, enhancing the model's ability to handle diverse patient profiles and adjust for potential severity in cases.</a:t>
            </a:r>
            <a:endParaRPr lang="en-US" sz="1600" dirty="0"/>
          </a:p>
        </p:txBody>
      </p:sp>
      <p:grpSp>
        <p:nvGrpSpPr>
          <p:cNvPr id="17" name="Group 16">
            <a:extLst>
              <a:ext uri="{FF2B5EF4-FFF2-40B4-BE49-F238E27FC236}">
                <a16:creationId xmlns:a16="http://schemas.microsoft.com/office/drawing/2014/main" id="{E83F7267-CCB3-1D96-975D-E70D58B624FD}"/>
              </a:ext>
            </a:extLst>
          </p:cNvPr>
          <p:cNvGrpSpPr/>
          <p:nvPr/>
        </p:nvGrpSpPr>
        <p:grpSpPr>
          <a:xfrm>
            <a:off x="8621316" y="132202"/>
            <a:ext cx="5871251" cy="7965196"/>
            <a:chOff x="8516778" y="132202"/>
            <a:chExt cx="5871251" cy="7965196"/>
          </a:xfrm>
        </p:grpSpPr>
        <p:pic>
          <p:nvPicPr>
            <p:cNvPr id="14" name="Picture 13" descr="A screen shot of a computer code&#10;&#10;Description automatically generated">
              <a:extLst>
                <a:ext uri="{FF2B5EF4-FFF2-40B4-BE49-F238E27FC236}">
                  <a16:creationId xmlns:a16="http://schemas.microsoft.com/office/drawing/2014/main" id="{F806A4A8-C44D-C770-F85B-01DBBAE30697}"/>
                </a:ext>
              </a:extLst>
            </p:cNvPr>
            <p:cNvPicPr>
              <a:picLocks noChangeAspect="1"/>
            </p:cNvPicPr>
            <p:nvPr/>
          </p:nvPicPr>
          <p:blipFill>
            <a:blip r:embed="rId3"/>
            <a:stretch>
              <a:fillRect/>
            </a:stretch>
          </p:blipFill>
          <p:spPr>
            <a:xfrm>
              <a:off x="8516778" y="132202"/>
              <a:ext cx="5871251" cy="4131326"/>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F9B19D30-416F-339D-B67C-90B3F232F971}"/>
                </a:ext>
              </a:extLst>
            </p:cNvPr>
            <p:cNvPicPr>
              <a:picLocks noChangeAspect="1"/>
            </p:cNvPicPr>
            <p:nvPr/>
          </p:nvPicPr>
          <p:blipFill>
            <a:blip r:embed="rId4"/>
            <a:stretch>
              <a:fillRect/>
            </a:stretch>
          </p:blipFill>
          <p:spPr>
            <a:xfrm>
              <a:off x="8516778" y="4263529"/>
              <a:ext cx="5871251" cy="383386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217</TotalTime>
  <Words>1252</Words>
  <Application>Microsoft Office PowerPoint</Application>
  <PresentationFormat>Custom</PresentationFormat>
  <Paragraphs>120</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Cabin</vt:lpstr>
      <vt:lpstr>Calibri</vt:lpstr>
      <vt:lpstr>Arial</vt:lpstr>
      <vt:lpstr>Open Sans</vt:lpstr>
      <vt:lpstr>Times New Roman</vt:lpstr>
      <vt:lpstr>Calibri Light</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Rashmitha Eri</cp:lastModifiedBy>
  <cp:revision>31</cp:revision>
  <dcterms:created xsi:type="dcterms:W3CDTF">2024-11-27T16:56:20Z</dcterms:created>
  <dcterms:modified xsi:type="dcterms:W3CDTF">2024-12-02T22:48:50Z</dcterms:modified>
</cp:coreProperties>
</file>